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hFWpv6O/xWj0sLIm7Jgrc1BKvP0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730778" y="198385"/>
            <a:ext cx="1187004" cy="395419"/>
          </a:xfrm>
          <a:prstGeom prst="rect">
            <a:avLst/>
          </a:prstGeom>
          <a:noFill/>
          <a:ln>
            <a:noFill/>
          </a:ln>
        </p:spPr>
      </p:pic>
      <p:pic>
        <p:nvPicPr>
          <p:cNvPr id="20" name="Google Shape;20;p1"/>
          <p:cNvPicPr preferRelativeResize="0"/>
          <p:nvPr/>
        </p:nvPicPr>
        <p:blipFill rotWithShape="1">
          <a:blip r:embed="rId4">
            <a:alphaModFix/>
          </a:blip>
          <a:srcRect b="0" l="0" r="0" t="0"/>
          <a:stretch/>
        </p:blipFill>
        <p:spPr>
          <a:xfrm>
            <a:off x="5632033" y="-28325"/>
            <a:ext cx="779065" cy="839930"/>
          </a:xfrm>
          <a:prstGeom prst="rect">
            <a:avLst/>
          </a:prstGeom>
          <a:noFill/>
          <a:ln>
            <a:noFill/>
          </a:ln>
        </p:spPr>
      </p:pic>
      <p:sp>
        <p:nvSpPr>
          <p:cNvPr id="21" name="Google Shape;21;p1"/>
          <p:cNvSpPr/>
          <p:nvPr/>
        </p:nvSpPr>
        <p:spPr>
          <a:xfrm>
            <a:off x="1460624" y="1145538"/>
            <a:ext cx="444705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M U E S T  R A  G A S T RO N Ó M I C A  O T O M Í </a:t>
            </a:r>
            <a:endParaRPr b="1" i="0" sz="1400" u="none" cap="none" strike="noStrike">
              <a:solidFill>
                <a:srgbClr val="CC6600"/>
              </a:solidFill>
              <a:latin typeface="Arial"/>
              <a:ea typeface="Arial"/>
              <a:cs typeface="Arial"/>
              <a:sym typeface="Arial"/>
            </a:endParaRPr>
          </a:p>
        </p:txBody>
      </p:sp>
      <p:sp>
        <p:nvSpPr>
          <p:cNvPr id="22" name="Google Shape;22;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 name="Google Shape;23;p1"/>
          <p:cNvSpPr/>
          <p:nvPr/>
        </p:nvSpPr>
        <p:spPr>
          <a:xfrm>
            <a:off x="616638" y="584672"/>
            <a:ext cx="2447507"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ICAF-SDA2</a:t>
            </a:r>
            <a:r>
              <a:rPr b="1" i="0" lang="es-MX" sz="1000" u="none" cap="none" strike="noStrike">
                <a:solidFill>
                  <a:srgbClr val="000000"/>
                </a:solidFill>
                <a:latin typeface="Arial"/>
                <a:ea typeface="Arial"/>
                <a:cs typeface="Arial"/>
                <a:sym typeface="Arial"/>
              </a:rPr>
              <a:t>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INMATERIALES</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a:t>
            </a:r>
            <a:r>
              <a:rPr b="1" lang="es-MX" sz="1000"/>
              <a:t>Í</a:t>
            </a:r>
            <a:r>
              <a:rPr b="1" i="0" lang="es-MX" sz="1000" u="none" cap="none" strike="noStrike">
                <a:solidFill>
                  <a:srgbClr val="000000"/>
                </a:solidFill>
                <a:latin typeface="Arial"/>
                <a:ea typeface="Arial"/>
                <a:cs typeface="Arial"/>
                <a:sym typeface="Arial"/>
              </a:rPr>
              <a:t>A</a:t>
            </a:r>
            <a:r>
              <a:rPr b="0" i="0" lang="es-MX" sz="1000" u="none" cap="none" strike="noStrike">
                <a:solidFill>
                  <a:srgbClr val="000000"/>
                </a:solidFill>
                <a:latin typeface="Arial"/>
                <a:ea typeface="Arial"/>
                <a:cs typeface="Arial"/>
                <a:sym typeface="Arial"/>
              </a:rPr>
              <a:t>:  ACTOS FESTIVOS</a:t>
            </a:r>
            <a:endParaRPr b="0" i="0" sz="1000" u="none" cap="none" strike="noStrike">
              <a:solidFill>
                <a:srgbClr val="000000"/>
              </a:solidFill>
              <a:latin typeface="Arial"/>
              <a:ea typeface="Arial"/>
              <a:cs typeface="Arial"/>
              <a:sym typeface="Arial"/>
            </a:endParaRPr>
          </a:p>
        </p:txBody>
      </p:sp>
      <p:sp>
        <p:nvSpPr>
          <p:cNvPr id="24" name="Google Shape;24;p1"/>
          <p:cNvSpPr/>
          <p:nvPr/>
        </p:nvSpPr>
        <p:spPr>
          <a:xfrm>
            <a:off x="316580" y="2312827"/>
            <a:ext cx="6094518" cy="378565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Los otomí son parte de una cultura en donde debido a la necesidad de subsistir fueron forjando su gastronomía y a su vez una </a:t>
            </a:r>
            <a:r>
              <a:rPr lang="es-MX" sz="1200"/>
              <a:t>práctica</a:t>
            </a:r>
            <a:r>
              <a:rPr b="0" i="0" lang="es-MX" sz="1200" u="none" cap="none" strike="noStrike">
                <a:solidFill>
                  <a:srgbClr val="000000"/>
                </a:solidFill>
                <a:latin typeface="Arial"/>
                <a:ea typeface="Arial"/>
                <a:cs typeface="Arial"/>
                <a:sym typeface="Arial"/>
              </a:rPr>
              <a:t> culinaria dónde las mujeres se reúnen para compartir y organizarse para cocinar. Esta muestra se hizo con el objetivo del aprovechamiento de los recursos naturales que existen en esta zona,  fue gracias a un grupo de personas que convencieron a las señoras para juntarse a hacer este evento, posteriormente se fue </a:t>
            </a:r>
            <a:r>
              <a:rPr lang="es-MX" sz="1200"/>
              <a:t>programado</a:t>
            </a:r>
            <a:r>
              <a:rPr b="0" i="0" lang="es-MX" sz="1200" u="none" cap="none" strike="noStrike">
                <a:solidFill>
                  <a:srgbClr val="000000"/>
                </a:solidFill>
                <a:latin typeface="Arial"/>
                <a:ea typeface="Arial"/>
                <a:cs typeface="Arial"/>
                <a:sym typeface="Arial"/>
              </a:rPr>
              <a:t> para realizarse cada año y fue poco a poco que la muestra fue dándose a conocer por lo que asistían muchas más personas a vivir esta experiencia y conocimiento de la cultura otomí. La muestra recibió la declaratoria de Patrimonio Cultural Intangible de Hidalgo gracias a su aporte, con sus platillos, para contribuir en la preservación de recetas tradicionales de la gastronomía en la región del Valle del Mezquital. Actualmente la Muestra Gastronómica de Santiago de Anaya, es el festival culinario más importante del país que, por su dimensión, por su significado y por su antigüedad, reúne anualmente a más de 1500 cocineras que concursan, dónde colocan en cada platillo su sazón, ingredientes tradicionales y saberes ancestrales. Se celebra en el mes de Abril en Santiago de Anaya, cada año la sede es la Plaza Principal de dicho municipio hidalguense. Los platillos que se pueden degustar en la muestra </a:t>
            </a:r>
            <a:r>
              <a:rPr lang="es-MX" sz="1200"/>
              <a:t>dependen</a:t>
            </a:r>
            <a:r>
              <a:rPr b="0" i="0" lang="es-MX" sz="1200" u="none" cap="none" strike="noStrike">
                <a:solidFill>
                  <a:srgbClr val="000000"/>
                </a:solidFill>
                <a:latin typeface="Arial"/>
                <a:ea typeface="Arial"/>
                <a:cs typeface="Arial"/>
                <a:sym typeface="Arial"/>
              </a:rPr>
              <a:t> de la flora y fauna de la región. Este evento contribuye enormemente a dar a conocer y preservar la indumentaria, la lengua, el empleo de algunos utensilios y la gastronomía tradicional del Valle del Mezquital.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51005" y="1836604"/>
            <a:ext cx="298190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chemeClr val="dk1"/>
                </a:solidFill>
                <a:latin typeface="Arial"/>
                <a:ea typeface="Arial"/>
                <a:cs typeface="Arial"/>
                <a:sym typeface="Arial"/>
              </a:rPr>
              <a:t>UBICACIÓN: </a:t>
            </a:r>
            <a:r>
              <a:rPr b="0" i="0" lang="es-MX" sz="1000" u="none" cap="none" strike="noStrike">
                <a:solidFill>
                  <a:srgbClr val="000000"/>
                </a:solidFill>
                <a:latin typeface="Arial"/>
                <a:ea typeface="Arial"/>
                <a:cs typeface="Arial"/>
                <a:sym typeface="Arial"/>
              </a:rPr>
              <a:t>Santiago de Anaya, Hgo. </a:t>
            </a:r>
            <a:endParaRPr/>
          </a:p>
          <a:p>
            <a:pPr indent="0" lvl="0" marL="0" marR="0" rtl="0" algn="l">
              <a:lnSpc>
                <a:spcPct val="100000"/>
              </a:lnSpc>
              <a:spcBef>
                <a:spcPts val="0"/>
              </a:spcBef>
              <a:spcAft>
                <a:spcPts val="0"/>
              </a:spcAft>
              <a:buNone/>
            </a:pPr>
            <a:r>
              <a:rPr b="1" i="0" lang="es-MX" sz="1000" u="none" cap="none" strike="noStrike">
                <a:solidFill>
                  <a:schemeClr val="dk1"/>
                </a:solidFill>
                <a:latin typeface="Arial"/>
                <a:ea typeface="Arial"/>
                <a:cs typeface="Arial"/>
                <a:sym typeface="Arial"/>
              </a:rPr>
              <a:t>COORDENADAS: </a:t>
            </a:r>
            <a:r>
              <a:rPr b="0" i="0" lang="es-MX" sz="1000" u="none" cap="none" strike="noStrike">
                <a:solidFill>
                  <a:srgbClr val="000000"/>
                </a:solidFill>
                <a:latin typeface="Arial"/>
                <a:ea typeface="Arial"/>
                <a:cs typeface="Arial"/>
                <a:sym typeface="Arial"/>
              </a:rPr>
              <a:t>20°22’44.26"N 98°57’36.27"W</a:t>
            </a:r>
            <a:endParaRPr/>
          </a:p>
        </p:txBody>
      </p:sp>
      <p:sp>
        <p:nvSpPr>
          <p:cNvPr id="26" name="Google Shape;26;p1"/>
          <p:cNvSpPr/>
          <p:nvPr/>
        </p:nvSpPr>
        <p:spPr>
          <a:xfrm>
            <a:off x="1797168" y="19471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OBSERVATORIO DEL PATRIMONIO CULTURAL Y NATURAL DEL VALLE DE  MEZQUITAL</a:t>
            </a:r>
            <a:endParaRPr/>
          </a:p>
        </p:txBody>
      </p:sp>
      <p:sp>
        <p:nvSpPr>
          <p:cNvPr id="27" name="Google Shape;27;p1"/>
          <p:cNvSpPr/>
          <p:nvPr/>
        </p:nvSpPr>
        <p:spPr>
          <a:xfrm>
            <a:off x="2718985" y="557551"/>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28" name="Google Shape;28;p1"/>
          <p:cNvSpPr/>
          <p:nvPr/>
        </p:nvSpPr>
        <p:spPr>
          <a:xfrm>
            <a:off x="5811233" y="801505"/>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a:t>
            </a:r>
            <a:r>
              <a:rPr b="1" i="0" lang="es-MX" sz="1000" u="none" cap="none" strike="noStrike">
                <a:solidFill>
                  <a:srgbClr val="000000"/>
                </a:solidFill>
                <a:latin typeface="Arial"/>
                <a:ea typeface="Arial"/>
                <a:cs typeface="Arial"/>
                <a:sym typeface="Arial"/>
              </a:rPr>
              <a:t>1</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