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Lst>
  <p:notesMasterIdLst>
    <p:notesMasterId r:id="rId4"/>
  </p:notesMasterIdLst>
  <p:sldIdLst>
    <p:sldId id="256" r:id="rId5"/>
    <p:sldId id="257" r:id="rId6"/>
  </p:sldIdLst>
  <p:sldSz cy="9144000" cx="6858000"/>
  <p:notesSz cx="6858000" cy="9144000"/>
  <p:embeddedFontLst>
    <p:embeddedFont>
      <p:font typeface="Dosis"/>
      <p:regular r:id="rId7"/>
      <p:bold r:id="rId8"/>
    </p:embeddedFont>
    <p:embeddedFont>
      <p:font typeface="Roboto"/>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3" roundtripDataSignature="AMtx7miFX6RloPwm2aXxY4L+EtRrGum0v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Roboto-italic.fntdata"/><Relationship Id="rId10" Type="http://schemas.openxmlformats.org/officeDocument/2006/relationships/font" Target="fonts/Roboto-bold.fntdata"/><Relationship Id="rId13" Type="http://customschemas.google.com/relationships/presentationmetadata" Target="metadata"/><Relationship Id="rId12"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Roboto-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Dosis-regular.fntdata"/><Relationship Id="rId8" Type="http://schemas.openxmlformats.org/officeDocument/2006/relationships/font" Target="fonts/Dosi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 name="Shape 15"/>
        <p:cNvGrpSpPr/>
        <p:nvPr/>
      </p:nvGrpSpPr>
      <p:grpSpPr>
        <a:xfrm>
          <a:off x="0" y="0"/>
          <a:ext cx="0" cy="0"/>
          <a:chOff x="0" y="0"/>
          <a:chExt cx="0" cy="0"/>
        </a:xfrm>
      </p:grpSpPr>
      <p:sp>
        <p:nvSpPr>
          <p:cNvPr id="16" name="Google Shape;16;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 name="Google Shape;1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p2: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 name="Google Shape;35;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 name="Shape 9"/>
        <p:cNvGrpSpPr/>
        <p:nvPr/>
      </p:nvGrpSpPr>
      <p:grpSpPr>
        <a:xfrm>
          <a:off x="0" y="0"/>
          <a:ext cx="0" cy="0"/>
          <a:chOff x="0" y="0"/>
          <a:chExt cx="0" cy="0"/>
        </a:xfrm>
      </p:grpSpPr>
      <p:sp>
        <p:nvSpPr>
          <p:cNvPr id="10" name="Google Shape;10;p4"/>
          <p:cNvSpPr/>
          <p:nvPr/>
        </p:nvSpPr>
        <p:spPr>
          <a:xfrm>
            <a:off x="-41306" y="-67733"/>
            <a:ext cx="2484469" cy="9270489"/>
          </a:xfrm>
          <a:custGeom>
            <a:rect b="b" l="l" r="r" t="t"/>
            <a:pathLst>
              <a:path extrusionOk="0" h="208586" w="132505">
                <a:moveTo>
                  <a:pt x="132505" y="207264"/>
                </a:moveTo>
                <a:lnTo>
                  <a:pt x="25063" y="0"/>
                </a:lnTo>
                <a:lnTo>
                  <a:pt x="0" y="202"/>
                </a:lnTo>
                <a:lnTo>
                  <a:pt x="1322" y="208586"/>
                </a:lnTo>
                <a:close/>
              </a:path>
            </a:pathLst>
          </a:custGeom>
          <a:solidFill>
            <a:srgbClr val="F3F3F3"/>
          </a:solidFill>
          <a:ln>
            <a:noFill/>
          </a:ln>
        </p:spPr>
      </p:sp>
      <p:sp>
        <p:nvSpPr>
          <p:cNvPr id="11" name="Google Shape;11;p4"/>
          <p:cNvSpPr/>
          <p:nvPr/>
        </p:nvSpPr>
        <p:spPr>
          <a:xfrm flipH="1">
            <a:off x="-677653" y="-31219"/>
            <a:ext cx="1319400" cy="1331733"/>
          </a:xfrm>
          <a:prstGeom prst="parallelogram">
            <a:avLst>
              <a:gd fmla="val 51542" name="adj"/>
            </a:avLst>
          </a:prstGeom>
          <a:solidFill>
            <a:srgbClr val="222222"/>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2" name="Google Shape;12;p4"/>
          <p:cNvSpPr/>
          <p:nvPr/>
        </p:nvSpPr>
        <p:spPr>
          <a:xfrm flipH="1">
            <a:off x="354101" y="-16933"/>
            <a:ext cx="388800" cy="1331733"/>
          </a:xfrm>
          <a:prstGeom prst="parallelogram">
            <a:avLst>
              <a:gd fmla="val 75009"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3" name="Google Shape;13;p4"/>
          <p:cNvSpPr/>
          <p:nvPr/>
        </p:nvSpPr>
        <p:spPr>
          <a:xfrm flipH="1">
            <a:off x="742781" y="8757067"/>
            <a:ext cx="6277275" cy="405333"/>
          </a:xfrm>
          <a:prstGeom prst="parallelogram">
            <a:avLst>
              <a:gd fmla="val 51542" name="adj"/>
            </a:avLst>
          </a:prstGeom>
          <a:solidFill>
            <a:srgbClr val="FF8700"/>
          </a:solidFill>
          <a:ln>
            <a:noFill/>
          </a:ln>
        </p:spPr>
        <p:txBody>
          <a:bodyPr anchorCtr="0" anchor="ctr" bIns="68550" lIns="68550" spcFirstLastPara="1" rIns="68550" wrap="square" tIns="68550">
            <a:noAutofit/>
          </a:bodyPr>
          <a:lstStyle/>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sp>
        <p:nvSpPr>
          <p:cNvPr id="14" name="Google Shape;14;p4"/>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1pPr>
            <a:lvl2pPr indent="0" lvl="1"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2pPr>
            <a:lvl3pPr indent="0" lvl="2"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3pPr>
            <a:lvl4pPr indent="0" lvl="3"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4pPr>
            <a:lvl5pPr indent="0" lvl="4"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5pPr>
            <a:lvl6pPr indent="0" lvl="5"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6pPr>
            <a:lvl7pPr indent="0" lvl="6"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7pPr>
            <a:lvl8pPr indent="0" lvl="7"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8pPr>
            <a:lvl9pPr indent="0" lvl="8" marL="0" algn="ctr">
              <a:lnSpc>
                <a:spcPct val="100000"/>
              </a:lnSpc>
              <a:spcBef>
                <a:spcPts val="0"/>
              </a:spcBef>
              <a:spcAft>
                <a:spcPts val="0"/>
              </a:spcAft>
              <a:buSzPts val="975"/>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828675" y="490800"/>
            <a:ext cx="5043375" cy="1331733"/>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1pPr>
            <a:lvl2pPr lvl="1"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2pPr>
            <a:lvl3pPr lvl="2"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3pPr>
            <a:lvl4pPr lvl="3"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4pPr>
            <a:lvl5pPr lvl="4"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5pPr>
            <a:lvl6pPr lvl="5"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6pPr>
            <a:lvl7pPr lvl="6"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7pPr>
            <a:lvl8pPr lvl="7"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8pPr>
            <a:lvl9pPr lvl="8" marR="0" rtl="0" algn="l">
              <a:lnSpc>
                <a:spcPct val="100000"/>
              </a:lnSpc>
              <a:spcBef>
                <a:spcPts val="0"/>
              </a:spcBef>
              <a:spcAft>
                <a:spcPts val="0"/>
              </a:spcAft>
              <a:buClr>
                <a:srgbClr val="FFFFFF"/>
              </a:buClr>
              <a:buSzPts val="2400"/>
              <a:buFont typeface="Dosis"/>
              <a:buNone/>
              <a:defRPr b="0" i="0" sz="2400" u="none" cap="none" strike="noStrike">
                <a:solidFill>
                  <a:srgbClr val="FFFFFF"/>
                </a:solidFill>
                <a:latin typeface="Dosis"/>
                <a:ea typeface="Dosis"/>
                <a:cs typeface="Dosis"/>
                <a:sym typeface="Dosis"/>
              </a:defRPr>
            </a:lvl9pPr>
          </a:lstStyle>
          <a:p/>
        </p:txBody>
      </p:sp>
      <p:sp>
        <p:nvSpPr>
          <p:cNvPr id="7" name="Google Shape;7;p3"/>
          <p:cNvSpPr txBox="1"/>
          <p:nvPr>
            <p:ph idx="1" type="body"/>
          </p:nvPr>
        </p:nvSpPr>
        <p:spPr>
          <a:xfrm>
            <a:off x="828675" y="2133600"/>
            <a:ext cx="5686425" cy="6623467"/>
          </a:xfrm>
          <a:prstGeom prst="rect">
            <a:avLst/>
          </a:prstGeom>
          <a:noFill/>
          <a:ln>
            <a:noFill/>
          </a:ln>
        </p:spPr>
        <p:txBody>
          <a:bodyPr anchorCtr="0" anchor="t" bIns="91425" lIns="91425" spcFirstLastPara="1" rIns="91425" wrap="square" tIns="91425">
            <a:noAutofit/>
          </a:bodyPr>
          <a:lstStyle>
            <a:lvl1pPr indent="-419100" lvl="0" marL="457200" marR="0" rtl="0" algn="l">
              <a:lnSpc>
                <a:spcPct val="100000"/>
              </a:lnSpc>
              <a:spcBef>
                <a:spcPts val="600"/>
              </a:spcBef>
              <a:spcAft>
                <a:spcPts val="0"/>
              </a:spcAft>
              <a:buClr>
                <a:srgbClr val="FF8700"/>
              </a:buClr>
              <a:buSzPts val="3000"/>
              <a:buFont typeface="Roboto"/>
              <a:buChar char="▸"/>
              <a:defRPr b="0" i="0" sz="3000" u="none" cap="none" strike="noStrike">
                <a:solidFill>
                  <a:srgbClr val="222222"/>
                </a:solidFill>
                <a:latin typeface="Roboto"/>
                <a:ea typeface="Roboto"/>
                <a:cs typeface="Roboto"/>
                <a:sym typeface="Roboto"/>
              </a:defRPr>
            </a:lvl1pPr>
            <a:lvl2pPr indent="-381000" lvl="1" marL="9144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2pPr>
            <a:lvl3pPr indent="-381000" lvl="2" marL="1371600" marR="0" rtl="0" algn="l">
              <a:lnSpc>
                <a:spcPct val="100000"/>
              </a:lnSpc>
              <a:spcBef>
                <a:spcPts val="0"/>
              </a:spcBef>
              <a:spcAft>
                <a:spcPts val="0"/>
              </a:spcAft>
              <a:buClr>
                <a:srgbClr val="FF8700"/>
              </a:buClr>
              <a:buSzPts val="2400"/>
              <a:buFont typeface="Roboto"/>
              <a:buChar char="▹"/>
              <a:defRPr b="0" i="0" sz="2400" u="none" cap="none" strike="noStrike">
                <a:solidFill>
                  <a:srgbClr val="222222"/>
                </a:solidFill>
                <a:latin typeface="Roboto"/>
                <a:ea typeface="Roboto"/>
                <a:cs typeface="Roboto"/>
                <a:sym typeface="Roboto"/>
              </a:defRPr>
            </a:lvl3pPr>
            <a:lvl4pPr indent="-342900" lvl="3" marL="1828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4pPr>
            <a:lvl5pPr indent="-342900" lvl="4" marL="22860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5pPr>
            <a:lvl6pPr indent="-342900" lvl="5" marL="27432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6pPr>
            <a:lvl7pPr indent="-342900" lvl="6" marL="32004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7pPr>
            <a:lvl8pPr indent="-342900" lvl="7" marL="36576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8pPr>
            <a:lvl9pPr indent="-342900" lvl="8" marL="4114800" marR="0" rtl="0" algn="l">
              <a:lnSpc>
                <a:spcPct val="100000"/>
              </a:lnSpc>
              <a:spcBef>
                <a:spcPts val="0"/>
              </a:spcBef>
              <a:spcAft>
                <a:spcPts val="0"/>
              </a:spcAft>
              <a:buClr>
                <a:srgbClr val="FF8700"/>
              </a:buClr>
              <a:buSzPts val="1800"/>
              <a:buFont typeface="Roboto"/>
              <a:buChar char="▹"/>
              <a:defRPr b="0" i="0" sz="1800" u="none" cap="none" strike="noStrike">
                <a:solidFill>
                  <a:srgbClr val="222222"/>
                </a:solidFill>
                <a:latin typeface="Roboto"/>
                <a:ea typeface="Roboto"/>
                <a:cs typeface="Roboto"/>
                <a:sym typeface="Roboto"/>
              </a:defRPr>
            </a:lvl9pPr>
          </a:lstStyle>
          <a:p/>
        </p:txBody>
      </p:sp>
      <p:sp>
        <p:nvSpPr>
          <p:cNvPr id="8" name="Google Shape;8;p3"/>
          <p:cNvSpPr txBox="1"/>
          <p:nvPr>
            <p:ph idx="12" type="sldNum"/>
          </p:nvPr>
        </p:nvSpPr>
        <p:spPr>
          <a:xfrm>
            <a:off x="0" y="0"/>
            <a:ext cx="446175" cy="1300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1pPr>
            <a:lvl2pPr indent="0" lvl="1"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2pPr>
            <a:lvl3pPr indent="0" lvl="2"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3pPr>
            <a:lvl4pPr indent="0" lvl="3"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4pPr>
            <a:lvl5pPr indent="0" lvl="4"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5pPr>
            <a:lvl6pPr indent="0" lvl="5"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6pPr>
            <a:lvl7pPr indent="0" lvl="6"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7pPr>
            <a:lvl8pPr indent="0" lvl="7"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8pPr>
            <a:lvl9pPr indent="0" lvl="8" marL="0" marR="0" rtl="0" algn="ctr">
              <a:lnSpc>
                <a:spcPct val="100000"/>
              </a:lnSpc>
              <a:spcBef>
                <a:spcPts val="0"/>
              </a:spcBef>
              <a:spcAft>
                <a:spcPts val="0"/>
              </a:spcAft>
              <a:buClr>
                <a:srgbClr val="000000"/>
              </a:buClr>
              <a:buSzPts val="975"/>
              <a:buFont typeface="Arial"/>
              <a:buNone/>
              <a:defRPr b="1" i="0" sz="975" u="none" cap="none" strike="noStrike">
                <a:solidFill>
                  <a:srgbClr val="FFFFFF"/>
                </a:solidFill>
                <a:latin typeface="Roboto"/>
                <a:ea typeface="Roboto"/>
                <a:cs typeface="Roboto"/>
                <a:sym typeface="Roboto"/>
              </a:defRPr>
            </a:lvl9pPr>
          </a:lstStyle>
          <a:p>
            <a:pPr indent="0" lvl="0" marL="0" rtl="0" algn="ctr">
              <a:spcBef>
                <a:spcPts val="0"/>
              </a:spcBef>
              <a:spcAft>
                <a:spcPts val="0"/>
              </a:spcAft>
              <a:buNone/>
            </a:pPr>
            <a:fld id="{00000000-1234-1234-1234-123412341234}" type="slidenum">
              <a:rPr lang="es-MX"/>
              <a:t>‹#›</a:t>
            </a:fld>
            <a:endParaRPr/>
          </a:p>
        </p:txBody>
      </p:sp>
    </p:spTree>
  </p:cSld>
  <p:clrMap accent1="accent1" accent2="accent2" accent3="accent3" accent4="accent4" accent5="accent5" accent6="accent6" bg1="lt1" bg2="dk2" tx1="dk1" tx2="lt2" folHlink="folHlink" hlink="hlink"/>
  <p:sldLayoutIdLst>
    <p:sldLayoutId id="2147483649" r:id="rId1"/>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7.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 name="Shape 18"/>
        <p:cNvGrpSpPr/>
        <p:nvPr/>
      </p:nvGrpSpPr>
      <p:grpSpPr>
        <a:xfrm>
          <a:off x="0" y="0"/>
          <a:ext cx="0" cy="0"/>
          <a:chOff x="0" y="0"/>
          <a:chExt cx="0" cy="0"/>
        </a:xfrm>
      </p:grpSpPr>
      <p:sp>
        <p:nvSpPr>
          <p:cNvPr id="19" name="Google Shape;19;p1"/>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20" name="Google Shape;20;p1"/>
          <p:cNvPicPr preferRelativeResize="0"/>
          <p:nvPr/>
        </p:nvPicPr>
        <p:blipFill rotWithShape="1">
          <a:blip r:embed="rId3">
            <a:alphaModFix/>
          </a:blip>
          <a:srcRect b="5061" l="0" r="18234" t="29397"/>
          <a:stretch/>
        </p:blipFill>
        <p:spPr>
          <a:xfrm>
            <a:off x="702776" y="170976"/>
            <a:ext cx="1187004" cy="395419"/>
          </a:xfrm>
          <a:prstGeom prst="rect">
            <a:avLst/>
          </a:prstGeom>
          <a:noFill/>
          <a:ln>
            <a:noFill/>
          </a:ln>
        </p:spPr>
      </p:pic>
      <p:sp>
        <p:nvSpPr>
          <p:cNvPr id="21" name="Google Shape;21;p1"/>
          <p:cNvSpPr/>
          <p:nvPr/>
        </p:nvSpPr>
        <p:spPr>
          <a:xfrm>
            <a:off x="1711746" y="1179645"/>
            <a:ext cx="3494867"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400" u="none" cap="none" strike="noStrike">
                <a:solidFill>
                  <a:srgbClr val="CC6600"/>
                </a:solidFill>
                <a:latin typeface="Arial"/>
                <a:ea typeface="Arial"/>
                <a:cs typeface="Arial"/>
                <a:sym typeface="Arial"/>
              </a:rPr>
              <a:t>L O S  G U S A N O S  D E  M A G U E Y</a:t>
            </a:r>
            <a:endParaRPr/>
          </a:p>
        </p:txBody>
      </p:sp>
      <p:sp>
        <p:nvSpPr>
          <p:cNvPr id="22" name="Google Shape;22;p1"/>
          <p:cNvSpPr/>
          <p:nvPr/>
        </p:nvSpPr>
        <p:spPr>
          <a:xfrm>
            <a:off x="300625" y="1752181"/>
            <a:ext cx="3619441"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LUGAR: </a:t>
            </a:r>
            <a:r>
              <a:rPr b="0" i="0" lang="es-MX" sz="1200" u="none" cap="none" strike="noStrike">
                <a:solidFill>
                  <a:srgbClr val="000000"/>
                </a:solidFill>
                <a:latin typeface="Arial"/>
                <a:ea typeface="Arial"/>
                <a:cs typeface="Arial"/>
                <a:sym typeface="Arial"/>
              </a:rPr>
              <a:t>Santiago de Anaya</a:t>
            </a:r>
            <a:r>
              <a:rPr b="0" i="0" lang="es-MX" sz="12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UBICACIÓN: </a:t>
            </a:r>
            <a:r>
              <a:rPr b="0" i="0" lang="es-MX" sz="1200" u="none" cap="none" strike="noStrike">
                <a:solidFill>
                  <a:srgbClr val="000000"/>
                </a:solidFill>
                <a:latin typeface="Arial"/>
                <a:ea typeface="Arial"/>
                <a:cs typeface="Arial"/>
                <a:sym typeface="Arial"/>
              </a:rPr>
              <a:t>Santiago de Anaya</a:t>
            </a:r>
            <a:r>
              <a:rPr b="0" i="0" lang="es-MX" sz="1200" u="none" cap="none" strike="noStrike">
                <a:solidFill>
                  <a:srgbClr val="000000"/>
                </a:solidFill>
                <a:latin typeface="Arial"/>
                <a:ea typeface="Arial"/>
                <a:cs typeface="Arial"/>
                <a:sym typeface="Arial"/>
              </a:rPr>
              <a:t>, Hgo. </a:t>
            </a:r>
            <a:endParaRPr/>
          </a:p>
          <a:p>
            <a:pPr indent="0" lvl="0" marL="0" marR="0" rtl="0" algn="l">
              <a:lnSpc>
                <a:spcPct val="100000"/>
              </a:lnSpc>
              <a:spcBef>
                <a:spcPts val="0"/>
              </a:spcBef>
              <a:spcAft>
                <a:spcPts val="0"/>
              </a:spcAft>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s-MX" sz="1200" u="none" cap="none" strike="noStrike">
                <a:solidFill>
                  <a:schemeClr val="dk1"/>
                </a:solidFill>
                <a:latin typeface="Arial"/>
                <a:ea typeface="Arial"/>
                <a:cs typeface="Arial"/>
                <a:sym typeface="Arial"/>
              </a:rPr>
              <a:t>COORDENADAS: </a:t>
            </a:r>
            <a:r>
              <a:rPr b="0" i="0" lang="es-MX" sz="1200" u="none" cap="none" strike="noStrike">
                <a:solidFill>
                  <a:srgbClr val="000000"/>
                </a:solidFill>
                <a:latin typeface="Arial"/>
                <a:ea typeface="Arial"/>
                <a:cs typeface="Arial"/>
                <a:sym typeface="Arial"/>
              </a:rPr>
              <a:t>20°22’44.26"N 98°57’36.27"W</a:t>
            </a:r>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
        <p:nvSpPr>
          <p:cNvPr id="23" name="Google Shape;23;p1"/>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 name="Google Shape;24;p1"/>
          <p:cNvSpPr/>
          <p:nvPr/>
        </p:nvSpPr>
        <p:spPr>
          <a:xfrm>
            <a:off x="278340" y="3519584"/>
            <a:ext cx="1433406" cy="375552"/>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i="0" lang="es-MX" sz="1400" u="none" cap="none" strike="noStrike">
                <a:solidFill>
                  <a:srgbClr val="000000"/>
                </a:solidFill>
                <a:latin typeface="Arial"/>
                <a:ea typeface="Arial"/>
                <a:cs typeface="Arial"/>
                <a:sym typeface="Arial"/>
              </a:rPr>
              <a:t>DESCRIPCIÓN</a:t>
            </a:r>
            <a:endParaRPr b="0" i="0" sz="1200" u="none" cap="none" strike="noStrike">
              <a:solidFill>
                <a:srgbClr val="000000"/>
              </a:solidFill>
              <a:latin typeface="Arial"/>
              <a:ea typeface="Arial"/>
              <a:cs typeface="Arial"/>
              <a:sym typeface="Arial"/>
            </a:endParaRPr>
          </a:p>
        </p:txBody>
      </p:sp>
      <p:sp>
        <p:nvSpPr>
          <p:cNvPr id="25" name="Google Shape;25;p1"/>
          <p:cNvSpPr/>
          <p:nvPr/>
        </p:nvSpPr>
        <p:spPr>
          <a:xfrm>
            <a:off x="357633" y="3957748"/>
            <a:ext cx="6151167" cy="433965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Existen dos tipos de gusanos, los rojos mejor conocidos como chinicuiles y los blancos, aunque crecen en la misma planta son completamente diferentes y cada uno tiene su gracia. Su nombre científico es Comadia redtenbacheri, chinicuil o chilocuil viene del náhuatl chilocuilin que significa "gusano de chile".  Son un grupo de insectos, que además de ser peculiares, son únicos en el mundo e Hidalgo, son preparados en la región del Valle del Mezquital, además son parte de la cocina del México antiguo. Este tipo de insectos es recolectado durante los meses de Agosto y Septiembre, principalmente caracterizado por las lluvias de la época, por lo cual su valor está en relación a su escasez, el precio ronda los 600 pesos el kilo en crudo. Estas pequeñas orugas de color rojizo miden hasta cuatro centímetros de largo. </a:t>
            </a:r>
            <a:endParaRPr/>
          </a:p>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Estos insectos eran exclusivos de los altos señores en el México prehispánico debido a que se pensaba que guardaban algunos dones, como la fuerza viril; además de que al proceder del maguey se les daba un significado mágico, al igual que al pulque. En Santiago de Anaya, las cocineras preparan los chinicuiles fritos en mantequilla dentro de una olla de barro o en asados en un comal, estos pueden ser consumidos en tacos o en salsas rojas, en algunos lugares también se incluyen en botellas de mezcal. También se les deshidrata para mezclarlos con harina de maíz y elaborar tostadas, totopos y la famosa sal de gusano, tan característica para acompañar el mezcal. Entre las recetas más populares está el taco de chinicuil con frijoles y aguacate, aunque también puede ser consumido como complemento sobre carne asada o en algún guiso especial. Algunos dulces tradicionales de caramelo, chocolate y cacahuate son espolvoreados con polvo de este gusano de maguey, e incluso se elaboran tamales y hasta en mixiotes, acompañados de nopalitos tiernos. </a:t>
            </a:r>
            <a:endParaRPr b="0" i="0" sz="1200" u="none" cap="none" strike="noStrike">
              <a:solidFill>
                <a:srgbClr val="000000"/>
              </a:solidFill>
              <a:latin typeface="Arial"/>
              <a:ea typeface="Arial"/>
              <a:cs typeface="Arial"/>
              <a:sym typeface="Arial"/>
            </a:endParaRPr>
          </a:p>
        </p:txBody>
      </p:sp>
      <p:sp>
        <p:nvSpPr>
          <p:cNvPr id="26" name="Google Shape;26;p1"/>
          <p:cNvSpPr/>
          <p:nvPr/>
        </p:nvSpPr>
        <p:spPr>
          <a:xfrm>
            <a:off x="729381" y="540551"/>
            <a:ext cx="4968259"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 ICNU-SDA1</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USOS SOCIALES  </a:t>
            </a:r>
            <a:endParaRPr/>
          </a:p>
        </p:txBody>
      </p:sp>
      <p:pic>
        <p:nvPicPr>
          <p:cNvPr id="27" name="Google Shape;27;p1"/>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28" name="Google Shape;28;p1"/>
          <p:cNvSpPr/>
          <p:nvPr/>
        </p:nvSpPr>
        <p:spPr>
          <a:xfrm>
            <a:off x="1624292" y="9589"/>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29" name="Google Shape;29;p1"/>
          <p:cNvSpPr/>
          <p:nvPr/>
        </p:nvSpPr>
        <p:spPr>
          <a:xfrm>
            <a:off x="2546111" y="38506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30" name="Google Shape;30;p1"/>
          <p:cNvSpPr/>
          <p:nvPr/>
        </p:nvSpPr>
        <p:spPr>
          <a:xfrm>
            <a:off x="5915202" y="829880"/>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1</a:t>
            </a:r>
            <a:endParaRPr b="0" i="0" sz="1000" u="none" cap="none" strike="noStrike">
              <a:solidFill>
                <a:srgbClr val="000000"/>
              </a:solidFill>
              <a:latin typeface="Arial"/>
              <a:ea typeface="Arial"/>
              <a:cs typeface="Arial"/>
              <a:sym typeface="Arial"/>
            </a:endParaRPr>
          </a:p>
        </p:txBody>
      </p:sp>
      <p:pic>
        <p:nvPicPr>
          <p:cNvPr id="31" name="Google Shape;31;p1"/>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pic>
        <p:nvPicPr>
          <p:cNvPr id="32" name="Google Shape;32;p1"/>
          <p:cNvPicPr preferRelativeResize="0"/>
          <p:nvPr/>
        </p:nvPicPr>
        <p:blipFill rotWithShape="1">
          <a:blip r:embed="rId6">
            <a:alphaModFix/>
          </a:blip>
          <a:srcRect b="0" l="0" r="0" t="27878"/>
          <a:stretch/>
        </p:blipFill>
        <p:spPr>
          <a:xfrm>
            <a:off x="4051300" y="1531925"/>
            <a:ext cx="2378672" cy="212424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p2"/>
          <p:cNvSpPr/>
          <p:nvPr/>
        </p:nvSpPr>
        <p:spPr>
          <a:xfrm flipH="1" rot="10800000">
            <a:off x="434872" y="1085262"/>
            <a:ext cx="6149103" cy="45719"/>
          </a:xfrm>
          <a:prstGeom prst="rect">
            <a:avLst/>
          </a:prstGeom>
          <a:solidFill>
            <a:srgbClr val="FF9900"/>
          </a:solidFill>
          <a:ln cap="flat" cmpd="sng" w="25400">
            <a:solidFill>
              <a:srgbClr val="FF99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38" name="Google Shape;38;p2"/>
          <p:cNvPicPr preferRelativeResize="0"/>
          <p:nvPr/>
        </p:nvPicPr>
        <p:blipFill rotWithShape="1">
          <a:blip r:embed="rId3">
            <a:alphaModFix/>
          </a:blip>
          <a:srcRect b="5061" l="0" r="18234" t="29397"/>
          <a:stretch/>
        </p:blipFill>
        <p:spPr>
          <a:xfrm>
            <a:off x="702776" y="170976"/>
            <a:ext cx="1187004" cy="395419"/>
          </a:xfrm>
          <a:prstGeom prst="rect">
            <a:avLst/>
          </a:prstGeom>
          <a:noFill/>
          <a:ln>
            <a:noFill/>
          </a:ln>
        </p:spPr>
      </p:pic>
      <p:sp>
        <p:nvSpPr>
          <p:cNvPr id="39" name="Google Shape;39;p2"/>
          <p:cNvSpPr/>
          <p:nvPr/>
        </p:nvSpPr>
        <p:spPr>
          <a:xfrm>
            <a:off x="357633" y="4082970"/>
            <a:ext cx="6072339" cy="3077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 name="Google Shape;40;p2"/>
          <p:cNvSpPr/>
          <p:nvPr/>
        </p:nvSpPr>
        <p:spPr>
          <a:xfrm>
            <a:off x="318218" y="1464124"/>
            <a:ext cx="6151167" cy="2677656"/>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Además, los chinicuiles son una fuente rica en proteínas y minerales, que combinados con hierbas de olor, ajo, cebolla, epazote u hoja santa, entre otros ingredientes tienen un sabor que deleita el paladar de los conocedores.</a:t>
            </a:r>
            <a:endParaRPr/>
          </a:p>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Es considerado como tesoro gastronómico de los hidalguenses que adereza salsas, tamales, mixiotes y dulces desde la época prehispánica, y que brinda una importante cantidad de energía calórica. Actualmente, su recolecta y consumo no forma parte de una moda exótica, sino de una práctica habitual. Un dato curioso es que en su estado adulto, los chinicuiles se transforman en palomillas de hábitos nocturnos, que llegan a depositar hasta dos mil huevecillos. </a:t>
            </a:r>
            <a:endParaRPr/>
          </a:p>
          <a:p>
            <a:pPr indent="0" lvl="0" marL="0" marR="0" rtl="0" algn="just">
              <a:lnSpc>
                <a:spcPct val="100000"/>
              </a:lnSpc>
              <a:spcBef>
                <a:spcPts val="0"/>
              </a:spcBef>
              <a:spcAft>
                <a:spcPts val="0"/>
              </a:spcAft>
              <a:buNone/>
            </a:pPr>
            <a:r>
              <a:rPr b="0" i="0" lang="es-MX" sz="1200" u="none" cap="none" strike="noStrike">
                <a:solidFill>
                  <a:srgbClr val="000000"/>
                </a:solidFill>
                <a:latin typeface="Arial"/>
                <a:ea typeface="Arial"/>
                <a:cs typeface="Arial"/>
                <a:sym typeface="Arial"/>
              </a:rPr>
              <a:t>Debido a que se alimenta de los tipos de agave espadín y maguey se le considera una plaga, las larvas roen los tallos y agujeran las hojas para alcanzar el interior suculento. Sin embargo, no se le combate con plaguicidas, en cambio, se le combate mediante su extracción manual, uno a uno, para convertirlos en valioso ingrediente de la gastronomía tradicional hidalguense. </a:t>
            </a:r>
            <a:endParaRPr b="0" i="0" sz="1200" u="none" cap="none" strike="noStrike">
              <a:solidFill>
                <a:srgbClr val="000000"/>
              </a:solidFill>
              <a:latin typeface="Arial"/>
              <a:ea typeface="Arial"/>
              <a:cs typeface="Arial"/>
              <a:sym typeface="Arial"/>
            </a:endParaRPr>
          </a:p>
        </p:txBody>
      </p:sp>
      <p:sp>
        <p:nvSpPr>
          <p:cNvPr id="41" name="Google Shape;41;p2"/>
          <p:cNvSpPr/>
          <p:nvPr/>
        </p:nvSpPr>
        <p:spPr>
          <a:xfrm>
            <a:off x="729381" y="540551"/>
            <a:ext cx="4968259"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CLAVE: </a:t>
            </a:r>
            <a:r>
              <a:rPr b="0" i="0" lang="es-MX" sz="1000" u="none" cap="none" strike="noStrike">
                <a:solidFill>
                  <a:srgbClr val="000000"/>
                </a:solidFill>
                <a:latin typeface="Arial"/>
                <a:ea typeface="Arial"/>
                <a:cs typeface="Arial"/>
                <a:sym typeface="Arial"/>
              </a:rPr>
              <a:t> ICNU-SDA1</a:t>
            </a:r>
            <a:endParaRPr/>
          </a:p>
          <a:p>
            <a:pPr indent="0" lvl="0" marL="0" marR="0" rtl="0" algn="l">
              <a:lnSpc>
                <a:spcPct val="100000"/>
              </a:lnSpc>
              <a:spcBef>
                <a:spcPts val="0"/>
              </a:spcBef>
              <a:spcAft>
                <a:spcPts val="0"/>
              </a:spcAft>
              <a:buNone/>
            </a:pPr>
            <a:r>
              <a:rPr b="1" lang="es-MX" sz="1000"/>
              <a:t>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INMATERIAL</a:t>
            </a:r>
            <a:r>
              <a:rPr lang="es-MX" sz="1000"/>
              <a:t> CULTURAL</a:t>
            </a:r>
            <a:endParaRPr/>
          </a:p>
          <a:p>
            <a:pPr indent="0" lvl="0" marL="0" marR="0" rtl="0" algn="l">
              <a:lnSpc>
                <a:spcPct val="100000"/>
              </a:lnSpc>
              <a:spcBef>
                <a:spcPts val="0"/>
              </a:spcBef>
              <a:spcAft>
                <a:spcPts val="0"/>
              </a:spcAft>
              <a:buNone/>
            </a:pPr>
            <a:r>
              <a:rPr b="1" lang="es-MX" sz="1000"/>
              <a:t>SUBCATEGORÍA</a:t>
            </a:r>
            <a:r>
              <a:rPr b="1" i="0" lang="es-MX" sz="1000" u="none" cap="none" strike="noStrike">
                <a:solidFill>
                  <a:srgbClr val="000000"/>
                </a:solidFill>
                <a:latin typeface="Arial"/>
                <a:ea typeface="Arial"/>
                <a:cs typeface="Arial"/>
                <a:sym typeface="Arial"/>
              </a:rPr>
              <a:t>: </a:t>
            </a:r>
            <a:r>
              <a:rPr b="0" i="0" lang="es-MX" sz="1000" u="none" cap="none" strike="noStrike">
                <a:solidFill>
                  <a:srgbClr val="000000"/>
                </a:solidFill>
                <a:latin typeface="Arial"/>
                <a:ea typeface="Arial"/>
                <a:cs typeface="Arial"/>
                <a:sym typeface="Arial"/>
              </a:rPr>
              <a:t>USOS SOCIALES  </a:t>
            </a:r>
            <a:endParaRPr/>
          </a:p>
        </p:txBody>
      </p:sp>
      <p:pic>
        <p:nvPicPr>
          <p:cNvPr id="42" name="Google Shape;42;p2"/>
          <p:cNvPicPr preferRelativeResize="0"/>
          <p:nvPr/>
        </p:nvPicPr>
        <p:blipFill rotWithShape="1">
          <a:blip r:embed="rId4">
            <a:alphaModFix/>
          </a:blip>
          <a:srcRect b="0" l="0" r="0" t="0"/>
          <a:stretch/>
        </p:blipFill>
        <p:spPr>
          <a:xfrm>
            <a:off x="5511631" y="184817"/>
            <a:ext cx="628366" cy="677457"/>
          </a:xfrm>
          <a:prstGeom prst="rect">
            <a:avLst/>
          </a:prstGeom>
          <a:noFill/>
          <a:ln>
            <a:noFill/>
          </a:ln>
        </p:spPr>
      </p:pic>
      <p:sp>
        <p:nvSpPr>
          <p:cNvPr id="43" name="Google Shape;43;p2"/>
          <p:cNvSpPr/>
          <p:nvPr/>
        </p:nvSpPr>
        <p:spPr>
          <a:xfrm>
            <a:off x="1624292" y="9589"/>
            <a:ext cx="3669777" cy="40011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CENTRO DE INFORMACIÓN CULTURAL Y NATURAL</a:t>
            </a:r>
            <a:endParaRPr/>
          </a:p>
          <a:p>
            <a:pPr indent="0" lvl="0" marL="0" marR="0" rtl="0" algn="ctr">
              <a:lnSpc>
                <a:spcPct val="100000"/>
              </a:lnSpc>
              <a:spcBef>
                <a:spcPts val="0"/>
              </a:spcBef>
              <a:spcAft>
                <a:spcPts val="0"/>
              </a:spcAft>
              <a:buClr>
                <a:srgbClr val="000000"/>
              </a:buClr>
              <a:buSzPts val="1000"/>
              <a:buFont typeface="Arial"/>
              <a:buNone/>
            </a:pPr>
            <a:r>
              <a:rPr b="1" i="0" lang="es-MX" sz="1000" u="none" cap="none" strike="noStrike">
                <a:solidFill>
                  <a:srgbClr val="000000"/>
                </a:solidFill>
                <a:latin typeface="Arial"/>
                <a:ea typeface="Arial"/>
                <a:cs typeface="Arial"/>
                <a:sym typeface="Arial"/>
              </a:rPr>
              <a:t>DEL VALLE DE MEZQUITAL</a:t>
            </a:r>
            <a:endParaRPr/>
          </a:p>
        </p:txBody>
      </p:sp>
      <p:sp>
        <p:nvSpPr>
          <p:cNvPr id="44" name="Google Shape;44;p2"/>
          <p:cNvSpPr/>
          <p:nvPr/>
        </p:nvSpPr>
        <p:spPr>
          <a:xfrm>
            <a:off x="2546111" y="385065"/>
            <a:ext cx="1826141"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s-MX" sz="900" u="none" cap="none" strike="noStrike">
                <a:solidFill>
                  <a:srgbClr val="000000"/>
                </a:solidFill>
                <a:latin typeface="Arial"/>
                <a:ea typeface="Arial"/>
                <a:cs typeface="Arial"/>
                <a:sym typeface="Arial"/>
              </a:rPr>
              <a:t>INMATERIALES CULTURALES</a:t>
            </a:r>
            <a:endParaRPr/>
          </a:p>
        </p:txBody>
      </p:sp>
      <p:sp>
        <p:nvSpPr>
          <p:cNvPr id="45" name="Google Shape;45;p2"/>
          <p:cNvSpPr/>
          <p:nvPr/>
        </p:nvSpPr>
        <p:spPr>
          <a:xfrm>
            <a:off x="5915202" y="829880"/>
            <a:ext cx="603050" cy="2462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MX" sz="1000" u="none" cap="none" strike="noStrike">
                <a:solidFill>
                  <a:srgbClr val="000000"/>
                </a:solidFill>
                <a:latin typeface="Arial"/>
                <a:ea typeface="Arial"/>
                <a:cs typeface="Arial"/>
                <a:sym typeface="Arial"/>
              </a:rPr>
              <a:t>PÁG. 2</a:t>
            </a:r>
            <a:endParaRPr b="0" i="0" sz="1000" u="none" cap="none" strike="noStrike">
              <a:solidFill>
                <a:srgbClr val="000000"/>
              </a:solidFill>
              <a:latin typeface="Arial"/>
              <a:ea typeface="Arial"/>
              <a:cs typeface="Arial"/>
              <a:sym typeface="Arial"/>
            </a:endParaRPr>
          </a:p>
        </p:txBody>
      </p:sp>
      <p:pic>
        <p:nvPicPr>
          <p:cNvPr id="46" name="Google Shape;46;p2"/>
          <p:cNvPicPr preferRelativeResize="0"/>
          <p:nvPr/>
        </p:nvPicPr>
        <p:blipFill rotWithShape="1">
          <a:blip r:embed="rId5">
            <a:alphaModFix/>
          </a:blip>
          <a:srcRect b="0" l="0" r="0" t="0"/>
          <a:stretch/>
        </p:blipFill>
        <p:spPr>
          <a:xfrm>
            <a:off x="6139997" y="311950"/>
            <a:ext cx="443978" cy="3642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