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Lst>
  <p:sldSz cy="9144000" cx="6858000"/>
  <p:notesSz cx="6858000" cy="9144000"/>
  <p:embeddedFontLst>
    <p:embeddedFont>
      <p:font typeface="Dosis"/>
      <p:regular r:id="rId6"/>
      <p:bold r:id="rId7"/>
    </p:embeddedFon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j0yhvIsYDbONkJufd6XiWr1A4P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font" Target="fonts/Dosis-regular.fntdata"/><Relationship Id="rId7" Type="http://schemas.openxmlformats.org/officeDocument/2006/relationships/font" Target="fonts/Dosis-bold.fntdata"/><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
          <p:cNvSpPr/>
          <p:nvPr/>
        </p:nvSpPr>
        <p:spPr>
          <a:xfrm>
            <a:off x="-41306" y="-67733"/>
            <a:ext cx="2484469" cy="9270489"/>
          </a:xfrm>
          <a:custGeom>
            <a:rect b="b" l="l" r="r" t="t"/>
            <a:pathLst>
              <a:path extrusionOk="0" h="208586" w="132505">
                <a:moveTo>
                  <a:pt x="132505" y="207264"/>
                </a:moveTo>
                <a:lnTo>
                  <a:pt x="25063" y="0"/>
                </a:lnTo>
                <a:lnTo>
                  <a:pt x="0" y="202"/>
                </a:lnTo>
                <a:lnTo>
                  <a:pt x="1322" y="208586"/>
                </a:lnTo>
                <a:close/>
              </a:path>
            </a:pathLst>
          </a:custGeom>
          <a:solidFill>
            <a:srgbClr val="F3F3F3"/>
          </a:solidFill>
          <a:ln>
            <a:noFill/>
          </a:ln>
        </p:spPr>
      </p:sp>
      <p:sp>
        <p:nvSpPr>
          <p:cNvPr id="11" name="Google Shape;11;p3"/>
          <p:cNvSpPr/>
          <p:nvPr/>
        </p:nvSpPr>
        <p:spPr>
          <a:xfrm flipH="1">
            <a:off x="-677653" y="-31219"/>
            <a:ext cx="1319400" cy="1331733"/>
          </a:xfrm>
          <a:prstGeom prst="parallelogram">
            <a:avLst>
              <a:gd fmla="val 51542" name="adj"/>
            </a:avLst>
          </a:prstGeom>
          <a:solidFill>
            <a:srgbClr val="22222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2" name="Google Shape;12;p3"/>
          <p:cNvSpPr/>
          <p:nvPr/>
        </p:nvSpPr>
        <p:spPr>
          <a:xfrm flipH="1">
            <a:off x="354101" y="-16933"/>
            <a:ext cx="388800" cy="1331733"/>
          </a:xfrm>
          <a:prstGeom prst="parallelogram">
            <a:avLst>
              <a:gd fmla="val 75009"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3" name="Google Shape;13;p3"/>
          <p:cNvSpPr/>
          <p:nvPr/>
        </p:nvSpPr>
        <p:spPr>
          <a:xfrm flipH="1">
            <a:off x="742781" y="8757067"/>
            <a:ext cx="6277275" cy="405333"/>
          </a:xfrm>
          <a:prstGeom prst="parallelogram">
            <a:avLst>
              <a:gd fmla="val 51542" name="adj"/>
            </a:avLst>
          </a:prstGeom>
          <a:solidFill>
            <a:srgbClr val="FF8700"/>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4" name="Google Shape;14;p3"/>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1pPr>
            <a:lvl2pPr indent="0" lvl="1"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2pPr>
            <a:lvl3pPr indent="0" lvl="2"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3pPr>
            <a:lvl4pPr indent="0" lvl="3"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4pPr>
            <a:lvl5pPr indent="0" lvl="4"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5pPr>
            <a:lvl6pPr indent="0" lvl="5"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6pPr>
            <a:lvl7pPr indent="0" lvl="6"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7pPr>
            <a:lvl8pPr indent="0" lvl="7"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8pPr>
            <a:lvl9pPr indent="0" lvl="8" marL="0" algn="ctr">
              <a:lnSpc>
                <a:spcPct val="100000"/>
              </a:lnSpc>
              <a:spcBef>
                <a:spcPts val="0"/>
              </a:spcBef>
              <a:spcAft>
                <a:spcPts val="0"/>
              </a:spcAft>
              <a:buSzPts val="975"/>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28675" y="490800"/>
            <a:ext cx="5043375" cy="1331733"/>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1pPr>
            <a:lvl2pPr lvl="1"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2pPr>
            <a:lvl3pPr lvl="2"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3pPr>
            <a:lvl4pPr lvl="3"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4pPr>
            <a:lvl5pPr lvl="4"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5pPr>
            <a:lvl6pPr lvl="5"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6pPr>
            <a:lvl7pPr lvl="6"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7pPr>
            <a:lvl8pPr lvl="7"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8pPr>
            <a:lvl9pPr lvl="8" marR="0" rtl="0" algn="l">
              <a:lnSpc>
                <a:spcPct val="100000"/>
              </a:lnSpc>
              <a:spcBef>
                <a:spcPts val="0"/>
              </a:spcBef>
              <a:spcAft>
                <a:spcPts val="0"/>
              </a:spcAft>
              <a:buClr>
                <a:srgbClr val="FFFFFF"/>
              </a:buClr>
              <a:buSzPts val="2400"/>
              <a:buFont typeface="Dosis"/>
              <a:buNone/>
              <a:defRPr b="0" i="0" sz="2400" u="none" cap="none" strike="noStrike">
                <a:solidFill>
                  <a:srgbClr val="FFFFFF"/>
                </a:solidFill>
                <a:latin typeface="Dosis"/>
                <a:ea typeface="Dosis"/>
                <a:cs typeface="Dosis"/>
                <a:sym typeface="Dosis"/>
              </a:defRPr>
            </a:lvl9pPr>
          </a:lstStyle>
          <a:p/>
        </p:txBody>
      </p:sp>
      <p:sp>
        <p:nvSpPr>
          <p:cNvPr id="7" name="Google Shape;7;p2"/>
          <p:cNvSpPr txBox="1"/>
          <p:nvPr>
            <p:ph idx="1" type="body"/>
          </p:nvPr>
        </p:nvSpPr>
        <p:spPr>
          <a:xfrm>
            <a:off x="828675" y="2133600"/>
            <a:ext cx="5686425" cy="662346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FF8700"/>
              </a:buClr>
              <a:buSzPts val="3000"/>
              <a:buFont typeface="Roboto"/>
              <a:buChar char="▸"/>
              <a:defRPr b="0" i="0" sz="3000" u="none" cap="none" strike="noStrike">
                <a:solidFill>
                  <a:srgbClr val="222222"/>
                </a:solidFill>
                <a:latin typeface="Roboto"/>
                <a:ea typeface="Roboto"/>
                <a:cs typeface="Roboto"/>
                <a:sym typeface="Roboto"/>
              </a:defRPr>
            </a:lvl1pPr>
            <a:lvl2pPr indent="-381000" lvl="1" marL="9144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2pPr>
            <a:lvl3pPr indent="-381000" lvl="2" marL="1371600" marR="0" rtl="0" algn="l">
              <a:lnSpc>
                <a:spcPct val="100000"/>
              </a:lnSpc>
              <a:spcBef>
                <a:spcPts val="0"/>
              </a:spcBef>
              <a:spcAft>
                <a:spcPts val="0"/>
              </a:spcAft>
              <a:buClr>
                <a:srgbClr val="FF8700"/>
              </a:buClr>
              <a:buSzPts val="2400"/>
              <a:buFont typeface="Roboto"/>
              <a:buChar char="▹"/>
              <a:defRPr b="0" i="0" sz="2400" u="none" cap="none" strike="noStrike">
                <a:solidFill>
                  <a:srgbClr val="222222"/>
                </a:solidFill>
                <a:latin typeface="Roboto"/>
                <a:ea typeface="Roboto"/>
                <a:cs typeface="Roboto"/>
                <a:sym typeface="Roboto"/>
              </a:defRPr>
            </a:lvl3pPr>
            <a:lvl4pPr indent="-342900" lvl="3" marL="1828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4pPr>
            <a:lvl5pPr indent="-342900" lvl="4" marL="22860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5pPr>
            <a:lvl6pPr indent="-342900" lvl="5" marL="27432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6pPr>
            <a:lvl7pPr indent="-342900" lvl="6" marL="32004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7pPr>
            <a:lvl8pPr indent="-342900" lvl="7" marL="36576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8pPr>
            <a:lvl9pPr indent="-342900" lvl="8" marL="4114800" marR="0" rtl="0" algn="l">
              <a:lnSpc>
                <a:spcPct val="100000"/>
              </a:lnSpc>
              <a:spcBef>
                <a:spcPts val="0"/>
              </a:spcBef>
              <a:spcAft>
                <a:spcPts val="0"/>
              </a:spcAft>
              <a:buClr>
                <a:srgbClr val="FF8700"/>
              </a:buClr>
              <a:buSzPts val="1800"/>
              <a:buFont typeface="Roboto"/>
              <a:buChar char="▹"/>
              <a:defRPr b="0" i="0" sz="1800" u="none" cap="none" strike="noStrike">
                <a:solidFill>
                  <a:srgbClr val="222222"/>
                </a:solidFill>
                <a:latin typeface="Roboto"/>
                <a:ea typeface="Roboto"/>
                <a:cs typeface="Roboto"/>
                <a:sym typeface="Roboto"/>
              </a:defRPr>
            </a:lvl9pPr>
          </a:lstStyle>
          <a:p/>
        </p:txBody>
      </p:sp>
      <p:sp>
        <p:nvSpPr>
          <p:cNvPr id="8" name="Google Shape;8;p2"/>
          <p:cNvSpPr txBox="1"/>
          <p:nvPr>
            <p:ph idx="12" type="sldNum"/>
          </p:nvPr>
        </p:nvSpPr>
        <p:spPr>
          <a:xfrm>
            <a:off x="0" y="0"/>
            <a:ext cx="446175" cy="130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975"/>
              <a:buFont typeface="Arial"/>
              <a:buNone/>
              <a:defRPr b="1" i="0" sz="975"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1"/>
          <p:cNvSpPr/>
          <p:nvPr/>
        </p:nvSpPr>
        <p:spPr>
          <a:xfrm flipH="1" rot="10800000">
            <a:off x="434872" y="1085262"/>
            <a:ext cx="6149103" cy="45719"/>
          </a:xfrm>
          <a:prstGeom prst="rect">
            <a:avLst/>
          </a:prstGeom>
          <a:solidFill>
            <a:srgbClr val="FF9900"/>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 name="Google Shape;20;p1"/>
          <p:cNvSpPr txBox="1"/>
          <p:nvPr>
            <p:ph idx="12" type="sldNum"/>
          </p:nvPr>
        </p:nvSpPr>
        <p:spPr>
          <a:xfrm>
            <a:off x="0" y="2643188"/>
            <a:ext cx="446175" cy="548775"/>
          </a:xfrm>
          <a:prstGeom prst="rect">
            <a:avLst/>
          </a:prstGeom>
          <a:noFill/>
          <a:ln>
            <a:noFill/>
          </a:ln>
        </p:spPr>
        <p:txBody>
          <a:bodyPr anchorCtr="0" anchor="ctr" bIns="68550" lIns="68550" spcFirstLastPara="1" rIns="68550" wrap="square" tIns="68550">
            <a:noAutofit/>
          </a:bodyPr>
          <a:lstStyle/>
          <a:p>
            <a:pPr indent="0" lvl="0" marL="0" rtl="0" algn="ctr">
              <a:lnSpc>
                <a:spcPct val="100000"/>
              </a:lnSpc>
              <a:spcBef>
                <a:spcPts val="0"/>
              </a:spcBef>
              <a:spcAft>
                <a:spcPts val="0"/>
              </a:spcAft>
              <a:buSzPts val="900"/>
              <a:buNone/>
            </a:pPr>
            <a:fld id="{00000000-1234-1234-1234-123412341234}" type="slidenum">
              <a:rPr lang="es-MX"/>
              <a:t>‹#›</a:t>
            </a:fld>
            <a:endParaRPr/>
          </a:p>
        </p:txBody>
      </p:sp>
      <p:pic>
        <p:nvPicPr>
          <p:cNvPr id="21" name="Google Shape;21;p1"/>
          <p:cNvPicPr preferRelativeResize="0"/>
          <p:nvPr/>
        </p:nvPicPr>
        <p:blipFill rotWithShape="1">
          <a:blip r:embed="rId3">
            <a:alphaModFix/>
          </a:blip>
          <a:srcRect b="5061" l="0" r="18234" t="29397"/>
          <a:stretch/>
        </p:blipFill>
        <p:spPr>
          <a:xfrm>
            <a:off x="729381" y="170788"/>
            <a:ext cx="1187004" cy="395419"/>
          </a:xfrm>
          <a:prstGeom prst="rect">
            <a:avLst/>
          </a:prstGeom>
          <a:noFill/>
          <a:ln>
            <a:noFill/>
          </a:ln>
        </p:spPr>
      </p:pic>
      <p:sp>
        <p:nvSpPr>
          <p:cNvPr id="22" name="Google Shape;22;p1"/>
          <p:cNvSpPr/>
          <p:nvPr/>
        </p:nvSpPr>
        <p:spPr>
          <a:xfrm>
            <a:off x="729381" y="540551"/>
            <a:ext cx="4204126"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CLAVE: </a:t>
            </a:r>
            <a:r>
              <a:rPr b="0" i="0" lang="es-MX" sz="1000" u="none" cap="none" strike="noStrike">
                <a:solidFill>
                  <a:srgbClr val="000000"/>
                </a:solidFill>
                <a:latin typeface="Arial"/>
                <a:ea typeface="Arial"/>
                <a:cs typeface="Arial"/>
                <a:sym typeface="Arial"/>
              </a:rPr>
              <a:t> ICNU-SDA1</a:t>
            </a:r>
            <a:endParaRPr/>
          </a:p>
          <a:p>
            <a:pPr indent="0" lvl="0" marL="0" marR="0" rtl="0" algn="l">
              <a:lnSpc>
                <a:spcPct val="100000"/>
              </a:lnSpc>
              <a:spcBef>
                <a:spcPts val="0"/>
              </a:spcBef>
              <a:spcAft>
                <a:spcPts val="0"/>
              </a:spcAft>
              <a:buNone/>
            </a:pPr>
            <a:r>
              <a:rPr b="1" lang="es-MX" sz="1000"/>
              <a:t>CATEGORÍA</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0000"/>
                </a:solidFill>
                <a:latin typeface="Arial"/>
                <a:ea typeface="Arial"/>
                <a:cs typeface="Arial"/>
                <a:sym typeface="Arial"/>
              </a:rPr>
              <a:t>INMATERIAL</a:t>
            </a:r>
            <a:r>
              <a:rPr lang="es-MX" sz="1000"/>
              <a:t> CULTURAL</a:t>
            </a:r>
            <a:endParaRPr/>
          </a:p>
          <a:p>
            <a:pPr indent="0" lvl="0" marL="0" marR="0" rtl="0" algn="l">
              <a:lnSpc>
                <a:spcPct val="100000"/>
              </a:lnSpc>
              <a:spcBef>
                <a:spcPts val="0"/>
              </a:spcBef>
              <a:spcAft>
                <a:spcPts val="0"/>
              </a:spcAft>
              <a:buNone/>
            </a:pPr>
            <a:r>
              <a:rPr b="1" lang="es-MX" sz="1000"/>
              <a:t>SUBCATEGORÍA</a:t>
            </a:r>
            <a:r>
              <a:rPr b="1" i="0" lang="es-MX" sz="1000" u="none" cap="none" strike="noStrike">
                <a:solidFill>
                  <a:srgbClr val="000000"/>
                </a:solidFill>
                <a:latin typeface="Arial"/>
                <a:ea typeface="Arial"/>
                <a:cs typeface="Arial"/>
                <a:sym typeface="Arial"/>
              </a:rPr>
              <a:t>: </a:t>
            </a:r>
            <a:r>
              <a:rPr b="0" i="0" lang="es-MX" sz="1000" u="none" cap="none" strike="noStrike">
                <a:solidFill>
                  <a:srgbClr val="000000"/>
                </a:solidFill>
                <a:latin typeface="Arial"/>
                <a:ea typeface="Arial"/>
                <a:cs typeface="Arial"/>
                <a:sym typeface="Arial"/>
              </a:rPr>
              <a:t>USOS SOCIALES  </a:t>
            </a:r>
            <a:endParaRPr/>
          </a:p>
        </p:txBody>
      </p:sp>
      <p:sp>
        <p:nvSpPr>
          <p:cNvPr id="23" name="Google Shape;23;p1"/>
          <p:cNvSpPr/>
          <p:nvPr/>
        </p:nvSpPr>
        <p:spPr>
          <a:xfrm>
            <a:off x="458277" y="1377170"/>
            <a:ext cx="3929643" cy="39595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459274" y="2263656"/>
            <a:ext cx="1285849" cy="62462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5" name="Google Shape;25;p1"/>
          <p:cNvSpPr/>
          <p:nvPr/>
        </p:nvSpPr>
        <p:spPr>
          <a:xfrm>
            <a:off x="422250" y="2262801"/>
            <a:ext cx="48603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Clima:</a:t>
            </a:r>
            <a:endParaRPr/>
          </a:p>
        </p:txBody>
      </p:sp>
      <p:sp>
        <p:nvSpPr>
          <p:cNvPr id="26" name="Google Shape;26;p1"/>
          <p:cNvSpPr/>
          <p:nvPr/>
        </p:nvSpPr>
        <p:spPr>
          <a:xfrm>
            <a:off x="422250" y="1810384"/>
            <a:ext cx="131318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Ubicación y Localización:</a:t>
            </a:r>
            <a:endParaRPr/>
          </a:p>
        </p:txBody>
      </p:sp>
      <p:sp>
        <p:nvSpPr>
          <p:cNvPr id="27" name="Google Shape;27;p1"/>
          <p:cNvSpPr/>
          <p:nvPr/>
        </p:nvSpPr>
        <p:spPr>
          <a:xfrm>
            <a:off x="434872" y="1367638"/>
            <a:ext cx="9925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Nombre del lugar:</a:t>
            </a:r>
            <a:endParaRPr/>
          </a:p>
        </p:txBody>
      </p:sp>
      <p:sp>
        <p:nvSpPr>
          <p:cNvPr id="28" name="Google Shape;28;p1"/>
          <p:cNvSpPr/>
          <p:nvPr/>
        </p:nvSpPr>
        <p:spPr>
          <a:xfrm>
            <a:off x="4424884" y="1377169"/>
            <a:ext cx="2043338" cy="178643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9" name="Google Shape;29;p1"/>
          <p:cNvSpPr/>
          <p:nvPr/>
        </p:nvSpPr>
        <p:spPr>
          <a:xfrm>
            <a:off x="458279" y="2938636"/>
            <a:ext cx="3928646" cy="197944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0" name="Google Shape;30;p1"/>
          <p:cNvSpPr/>
          <p:nvPr/>
        </p:nvSpPr>
        <p:spPr>
          <a:xfrm>
            <a:off x="4424884" y="3816167"/>
            <a:ext cx="2043338" cy="51958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1" name="Google Shape;31;p1"/>
          <p:cNvSpPr/>
          <p:nvPr/>
        </p:nvSpPr>
        <p:spPr>
          <a:xfrm>
            <a:off x="4386925" y="3813894"/>
            <a:ext cx="55015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Lengua:</a:t>
            </a:r>
            <a:endParaRPr/>
          </a:p>
        </p:txBody>
      </p:sp>
      <p:sp>
        <p:nvSpPr>
          <p:cNvPr id="32" name="Google Shape;32;p1"/>
          <p:cNvSpPr/>
          <p:nvPr/>
        </p:nvSpPr>
        <p:spPr>
          <a:xfrm>
            <a:off x="458278" y="4971585"/>
            <a:ext cx="2982445" cy="352876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33" name="Google Shape;33;p1"/>
          <p:cNvSpPr/>
          <p:nvPr/>
        </p:nvSpPr>
        <p:spPr>
          <a:xfrm>
            <a:off x="432504" y="4968429"/>
            <a:ext cx="124622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Justificación:</a:t>
            </a:r>
            <a:endParaRPr/>
          </a:p>
        </p:txBody>
      </p:sp>
      <p:sp>
        <p:nvSpPr>
          <p:cNvPr id="34" name="Google Shape;34;p1"/>
          <p:cNvSpPr/>
          <p:nvPr/>
        </p:nvSpPr>
        <p:spPr>
          <a:xfrm>
            <a:off x="4424884" y="3216183"/>
            <a:ext cx="2043339" cy="52917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800" u="none" cap="none" strike="noStrike">
                <a:solidFill>
                  <a:schemeClr val="dk1"/>
                </a:solidFill>
                <a:latin typeface="Times New Roman"/>
                <a:ea typeface="Times New Roman"/>
                <a:cs typeface="Times New Roman"/>
                <a:sym typeface="Times New Roman"/>
              </a:rPr>
              <a:t>Subcategoría:</a:t>
            </a:r>
            <a:endParaRPr/>
          </a:p>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i="0" lang="es-MX" sz="800" u="none" cap="none" strike="noStrike">
                <a:solidFill>
                  <a:schemeClr val="dk1"/>
                </a:solidFill>
                <a:latin typeface="Times New Roman"/>
                <a:ea typeface="Times New Roman"/>
                <a:cs typeface="Times New Roman"/>
                <a:sym typeface="Times New Roman"/>
              </a:rPr>
              <a:t>  Usos Sociales</a:t>
            </a:r>
            <a:endParaRPr/>
          </a:p>
        </p:txBody>
      </p:sp>
      <p:sp>
        <p:nvSpPr>
          <p:cNvPr id="35" name="Google Shape;35;p1"/>
          <p:cNvSpPr/>
          <p:nvPr/>
        </p:nvSpPr>
        <p:spPr>
          <a:xfrm>
            <a:off x="1427451" y="1471041"/>
            <a:ext cx="1199367"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Los Gusanos de Maguey</a:t>
            </a:r>
            <a:endParaRPr/>
          </a:p>
        </p:txBody>
      </p:sp>
      <p:sp>
        <p:nvSpPr>
          <p:cNvPr id="36" name="Google Shape;36;p1"/>
          <p:cNvSpPr/>
          <p:nvPr/>
        </p:nvSpPr>
        <p:spPr>
          <a:xfrm>
            <a:off x="4386925" y="4393876"/>
            <a:ext cx="38343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Uso:</a:t>
            </a:r>
            <a:endParaRPr/>
          </a:p>
        </p:txBody>
      </p:sp>
      <p:sp>
        <p:nvSpPr>
          <p:cNvPr id="37" name="Google Shape;37;p1"/>
          <p:cNvSpPr/>
          <p:nvPr/>
        </p:nvSpPr>
        <p:spPr>
          <a:xfrm>
            <a:off x="488028" y="5257520"/>
            <a:ext cx="2936690"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Es considerado como tesoro gastronómico de los hidalguenses que adereza salsas, tamales, mixiotes y dulces desde la época prehispánica, y que brinda una importante cantidad de energía calórica. Actualmente, su recolecta y consumo no forma parte de una moda exótica, sino de una práctica habitual. Un dato curioso es que en su estado adulto, los chinicuiles se transforman en palomillas de hábitos nocturnos, que llegan a depositar hasta dos mil huevecillos</a:t>
            </a:r>
            <a:endParaRPr/>
          </a:p>
        </p:txBody>
      </p:sp>
      <p:sp>
        <p:nvSpPr>
          <p:cNvPr id="38" name="Google Shape;38;p1"/>
          <p:cNvSpPr/>
          <p:nvPr/>
        </p:nvSpPr>
        <p:spPr>
          <a:xfrm>
            <a:off x="1785733" y="2261140"/>
            <a:ext cx="2602187" cy="29912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39" name="Google Shape;39;p1"/>
          <p:cNvSpPr/>
          <p:nvPr/>
        </p:nvSpPr>
        <p:spPr>
          <a:xfrm>
            <a:off x="1735559" y="2242219"/>
            <a:ext cx="262054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Coordenadas</a:t>
            </a:r>
            <a:r>
              <a:rPr b="0" i="0" lang="es-MX" sz="800" u="none" cap="none" strike="noStrike">
                <a:solidFill>
                  <a:srgbClr val="000000"/>
                </a:solidFill>
                <a:latin typeface="Arial"/>
                <a:ea typeface="Arial"/>
                <a:cs typeface="Arial"/>
                <a:sym typeface="Arial"/>
              </a:rPr>
              <a:t>: 20°22’44.26"N 98°57’36.27"W</a:t>
            </a:r>
            <a:r>
              <a:rPr b="0" i="0" lang="es-MX" sz="400" u="none" cap="none" strike="noStrike">
                <a:solidFill>
                  <a:srgbClr val="000000"/>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40" name="Google Shape;40;p1"/>
          <p:cNvSpPr/>
          <p:nvPr/>
        </p:nvSpPr>
        <p:spPr>
          <a:xfrm>
            <a:off x="488027" y="2957788"/>
            <a:ext cx="3868071"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Descripción contextual (social, ambiental, cultural): </a:t>
            </a:r>
            <a:endParaRPr b="0" i="0" sz="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Existen dos tipos de gusanos, los rojos mejor conocidos como chinicuiles y los blancos, aunque crecen en la misma planta son completamente diferentes y cada uno tiene su gracia. Su nombre científico es Comadia redtenbacheri, chinicuil o chilocuil viene del náhuatl chilocuilin que significa "gusano de chile".  Son un grupo de insectos, que además de ser peculiares, son únicos en el mundo e Hidalgo, son preparados en la región del Valle del Mezquital, además son parte de la cocina del México antiguo. Este tipo de insectos es recolectado durante los meses de Agosto y Septiembre, principalmente caracterizado por las lluvias de la época, por lo cual su valor está en relación a su escasez, el precio ronda los 600 pesos el kilo en crudo.</a:t>
            </a:r>
            <a:endParaRPr/>
          </a:p>
        </p:txBody>
      </p:sp>
      <p:sp>
        <p:nvSpPr>
          <p:cNvPr id="41" name="Google Shape;41;p1"/>
          <p:cNvSpPr/>
          <p:nvPr/>
        </p:nvSpPr>
        <p:spPr>
          <a:xfrm>
            <a:off x="3485777" y="4971585"/>
            <a:ext cx="2982445" cy="352876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42" name="Google Shape;42;p1"/>
          <p:cNvSpPr/>
          <p:nvPr/>
        </p:nvSpPr>
        <p:spPr>
          <a:xfrm>
            <a:off x="3466497" y="4990674"/>
            <a:ext cx="124622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800" u="none" cap="none" strike="noStrike">
                <a:solidFill>
                  <a:srgbClr val="000000"/>
                </a:solidFill>
                <a:latin typeface="Times New Roman"/>
                <a:ea typeface="Times New Roman"/>
                <a:cs typeface="Times New Roman"/>
                <a:sym typeface="Times New Roman"/>
              </a:rPr>
              <a:t>Localización:</a:t>
            </a:r>
            <a:endParaRPr/>
          </a:p>
        </p:txBody>
      </p:sp>
      <p:pic>
        <p:nvPicPr>
          <p:cNvPr id="43" name="Google Shape;43;p1"/>
          <p:cNvPicPr preferRelativeResize="0"/>
          <p:nvPr/>
        </p:nvPicPr>
        <p:blipFill rotWithShape="1">
          <a:blip r:embed="rId4">
            <a:alphaModFix/>
          </a:blip>
          <a:srcRect b="0" l="0" r="0" t="0"/>
          <a:stretch/>
        </p:blipFill>
        <p:spPr>
          <a:xfrm>
            <a:off x="5511631" y="189063"/>
            <a:ext cx="628366" cy="677457"/>
          </a:xfrm>
          <a:prstGeom prst="rect">
            <a:avLst/>
          </a:prstGeom>
          <a:noFill/>
          <a:ln>
            <a:noFill/>
          </a:ln>
        </p:spPr>
      </p:pic>
      <p:sp>
        <p:nvSpPr>
          <p:cNvPr id="44" name="Google Shape;44;p1"/>
          <p:cNvSpPr/>
          <p:nvPr/>
        </p:nvSpPr>
        <p:spPr>
          <a:xfrm>
            <a:off x="1879164" y="210762"/>
            <a:ext cx="366977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CENTRO DE INFORMACIÓN CULTURAL Y NATURAL</a:t>
            </a:r>
            <a:endParaRPr/>
          </a:p>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rgbClr val="000000"/>
                </a:solidFill>
                <a:latin typeface="Arial"/>
                <a:ea typeface="Arial"/>
                <a:cs typeface="Arial"/>
                <a:sym typeface="Arial"/>
              </a:rPr>
              <a:t>DEL VALLE DE MEZQUITAL</a:t>
            </a:r>
            <a:endParaRPr/>
          </a:p>
        </p:txBody>
      </p:sp>
      <p:sp>
        <p:nvSpPr>
          <p:cNvPr id="45" name="Google Shape;45;p1"/>
          <p:cNvSpPr/>
          <p:nvPr/>
        </p:nvSpPr>
        <p:spPr>
          <a:xfrm>
            <a:off x="2800938" y="581714"/>
            <a:ext cx="182614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s-MX" sz="900" u="none" cap="none" strike="noStrike">
                <a:solidFill>
                  <a:srgbClr val="000000"/>
                </a:solidFill>
                <a:latin typeface="Arial"/>
                <a:ea typeface="Arial"/>
                <a:cs typeface="Arial"/>
                <a:sym typeface="Arial"/>
              </a:rPr>
              <a:t>INMATERIALES CULTURALES</a:t>
            </a:r>
            <a:endParaRPr/>
          </a:p>
        </p:txBody>
      </p:sp>
      <p:sp>
        <p:nvSpPr>
          <p:cNvPr id="46" name="Google Shape;46;p1"/>
          <p:cNvSpPr/>
          <p:nvPr/>
        </p:nvSpPr>
        <p:spPr>
          <a:xfrm>
            <a:off x="5915202" y="834126"/>
            <a:ext cx="60305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000" u="none" cap="none" strike="noStrike">
                <a:solidFill>
                  <a:srgbClr val="000000"/>
                </a:solidFill>
                <a:latin typeface="Arial"/>
                <a:ea typeface="Arial"/>
                <a:cs typeface="Arial"/>
                <a:sym typeface="Arial"/>
              </a:rPr>
              <a:t>PÁG. 1</a:t>
            </a:r>
            <a:endParaRPr b="0" i="0" sz="1000" u="none" cap="none" strike="noStrike">
              <a:solidFill>
                <a:srgbClr val="000000"/>
              </a:solidFill>
              <a:latin typeface="Arial"/>
              <a:ea typeface="Arial"/>
              <a:cs typeface="Arial"/>
              <a:sym typeface="Arial"/>
            </a:endParaRPr>
          </a:p>
        </p:txBody>
      </p:sp>
      <p:pic>
        <p:nvPicPr>
          <p:cNvPr id="47" name="Google Shape;47;p1"/>
          <p:cNvPicPr preferRelativeResize="0"/>
          <p:nvPr/>
        </p:nvPicPr>
        <p:blipFill rotWithShape="1">
          <a:blip r:embed="rId5">
            <a:alphaModFix/>
          </a:blip>
          <a:srcRect b="0" l="0" r="0" t="0"/>
          <a:stretch/>
        </p:blipFill>
        <p:spPr>
          <a:xfrm>
            <a:off x="6139997" y="316196"/>
            <a:ext cx="443978" cy="364201"/>
          </a:xfrm>
          <a:prstGeom prst="rect">
            <a:avLst/>
          </a:prstGeom>
          <a:noFill/>
          <a:ln>
            <a:noFill/>
          </a:ln>
        </p:spPr>
      </p:pic>
      <p:sp>
        <p:nvSpPr>
          <p:cNvPr id="48" name="Google Shape;48;p1"/>
          <p:cNvSpPr/>
          <p:nvPr/>
        </p:nvSpPr>
        <p:spPr>
          <a:xfrm>
            <a:off x="458278" y="1817350"/>
            <a:ext cx="3929642" cy="39595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49" name="Google Shape;49;p1"/>
          <p:cNvSpPr/>
          <p:nvPr/>
        </p:nvSpPr>
        <p:spPr>
          <a:xfrm>
            <a:off x="4424884" y="4399417"/>
            <a:ext cx="2043338" cy="51958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pic>
        <p:nvPicPr>
          <p:cNvPr id="50" name="Google Shape;50;p1"/>
          <p:cNvPicPr preferRelativeResize="0"/>
          <p:nvPr/>
        </p:nvPicPr>
        <p:blipFill rotWithShape="1">
          <a:blip r:embed="rId6">
            <a:alphaModFix/>
          </a:blip>
          <a:srcRect b="5526" l="24654" r="38883" t="21062"/>
          <a:stretch/>
        </p:blipFill>
        <p:spPr>
          <a:xfrm>
            <a:off x="3546834" y="5183873"/>
            <a:ext cx="2860329" cy="3239435"/>
          </a:xfrm>
          <a:prstGeom prst="rect">
            <a:avLst/>
          </a:prstGeom>
          <a:noFill/>
          <a:ln>
            <a:noFill/>
          </a:ln>
        </p:spPr>
      </p:pic>
      <p:sp>
        <p:nvSpPr>
          <p:cNvPr id="51" name="Google Shape;51;p1"/>
          <p:cNvSpPr/>
          <p:nvPr/>
        </p:nvSpPr>
        <p:spPr>
          <a:xfrm>
            <a:off x="1626786" y="1915735"/>
            <a:ext cx="136447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Santiago de Anaya, Hidalgo.</a:t>
            </a:r>
            <a:endParaRPr/>
          </a:p>
        </p:txBody>
      </p:sp>
      <p:sp>
        <p:nvSpPr>
          <p:cNvPr id="52" name="Google Shape;52;p1"/>
          <p:cNvSpPr/>
          <p:nvPr/>
        </p:nvSpPr>
        <p:spPr>
          <a:xfrm>
            <a:off x="1784052" y="2599898"/>
            <a:ext cx="2605834" cy="28374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s-MX" sz="800" u="none" cap="none" strike="noStrike">
                <a:solidFill>
                  <a:schemeClr val="dk1"/>
                </a:solidFill>
                <a:latin typeface="Times New Roman"/>
                <a:ea typeface="Times New Roman"/>
                <a:cs typeface="Times New Roman"/>
                <a:sym typeface="Times New Roman"/>
              </a:rPr>
              <a:t>Temperatura:</a:t>
            </a:r>
            <a:r>
              <a:rPr b="0" i="0" lang="es-MX" sz="800" u="none" cap="none" strike="noStrike">
                <a:solidFill>
                  <a:schemeClr val="dk1"/>
                </a:solidFill>
                <a:latin typeface="Times New Roman"/>
                <a:ea typeface="Times New Roman"/>
                <a:cs typeface="Times New Roman"/>
                <a:sym typeface="Times New Roman"/>
              </a:rPr>
              <a:t> Anual 16°C</a:t>
            </a:r>
            <a:endParaRPr/>
          </a:p>
        </p:txBody>
      </p:sp>
      <p:sp>
        <p:nvSpPr>
          <p:cNvPr id="53" name="Google Shape;53;p1"/>
          <p:cNvSpPr/>
          <p:nvPr/>
        </p:nvSpPr>
        <p:spPr>
          <a:xfrm>
            <a:off x="633044" y="2478245"/>
            <a:ext cx="111601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Templado-Subhúmedo</a:t>
            </a:r>
            <a:endParaRPr/>
          </a:p>
        </p:txBody>
      </p:sp>
      <p:sp>
        <p:nvSpPr>
          <p:cNvPr id="54" name="Google Shape;54;p1"/>
          <p:cNvSpPr/>
          <p:nvPr/>
        </p:nvSpPr>
        <p:spPr>
          <a:xfrm>
            <a:off x="4768962" y="4049497"/>
            <a:ext cx="1601010" cy="2154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Oto</a:t>
            </a:r>
            <a:r>
              <a:rPr lang="es-MX" sz="800">
                <a:latin typeface="Times New Roman"/>
                <a:ea typeface="Times New Roman"/>
                <a:cs typeface="Times New Roman"/>
                <a:sym typeface="Times New Roman"/>
              </a:rPr>
              <a:t>m</a:t>
            </a:r>
            <a:r>
              <a:rPr b="0" i="0" lang="es-MX" sz="800" u="none" cap="none" strike="noStrike">
                <a:solidFill>
                  <a:srgbClr val="000000"/>
                </a:solidFill>
                <a:latin typeface="Times New Roman"/>
                <a:ea typeface="Times New Roman"/>
                <a:cs typeface="Times New Roman"/>
                <a:sym typeface="Times New Roman"/>
              </a:rPr>
              <a:t>í</a:t>
            </a:r>
            <a:endParaRPr/>
          </a:p>
        </p:txBody>
      </p:sp>
      <p:sp>
        <p:nvSpPr>
          <p:cNvPr id="55" name="Google Shape;55;p1"/>
          <p:cNvSpPr/>
          <p:nvPr/>
        </p:nvSpPr>
        <p:spPr>
          <a:xfrm>
            <a:off x="4768962" y="4627206"/>
            <a:ext cx="1601010" cy="2154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MX" sz="800" u="none" cap="none" strike="noStrike">
                <a:solidFill>
                  <a:srgbClr val="000000"/>
                </a:solidFill>
                <a:latin typeface="Times New Roman"/>
                <a:ea typeface="Times New Roman"/>
                <a:cs typeface="Times New Roman"/>
                <a:sym typeface="Times New Roman"/>
              </a:rPr>
              <a:t>Gastronómico</a:t>
            </a:r>
            <a:endParaRPr/>
          </a:p>
        </p:txBody>
      </p:sp>
      <p:pic>
        <p:nvPicPr>
          <p:cNvPr id="56" name="Google Shape;56;p1"/>
          <p:cNvPicPr preferRelativeResize="0"/>
          <p:nvPr/>
        </p:nvPicPr>
        <p:blipFill rotWithShape="1">
          <a:blip r:embed="rId7">
            <a:alphaModFix/>
          </a:blip>
          <a:srcRect b="0" l="0" r="0" t="27878"/>
          <a:stretch/>
        </p:blipFill>
        <p:spPr>
          <a:xfrm>
            <a:off x="4477376" y="1408210"/>
            <a:ext cx="1938354" cy="17310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