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Lst>
  <p:sldSz cy="9144000" cx="6858000"/>
  <p:notesSz cx="6858000" cy="9144000"/>
  <p:embeddedFontLst>
    <p:embeddedFont>
      <p:font typeface="Dosis"/>
      <p:regular r:id="rId6"/>
      <p:bold r:id="rId7"/>
    </p:embeddedFont>
    <p:embeddedFont>
      <p:font typeface="Roboto"/>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2" roundtripDataSignature="AMtx7midlFDvX4aKPMk+yLoj+9rhmMeh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Roboto-boldItalic.fntdata"/><Relationship Id="rId10" Type="http://schemas.openxmlformats.org/officeDocument/2006/relationships/font" Target="fonts/Roboto-italic.fntdata"/><Relationship Id="rId12" Type="http://customschemas.google.com/relationships/presentationmetadata" Target="metadata"/><Relationship Id="rId9" Type="http://schemas.openxmlformats.org/officeDocument/2006/relationships/font" Target="fonts/Roboto-bold.fntdata"/><Relationship Id="rId5" Type="http://schemas.openxmlformats.org/officeDocument/2006/relationships/slide" Target="slides/slide1.xml"/><Relationship Id="rId6" Type="http://schemas.openxmlformats.org/officeDocument/2006/relationships/font" Target="fonts/Dosis-regular.fntdata"/><Relationship Id="rId7" Type="http://schemas.openxmlformats.org/officeDocument/2006/relationships/font" Target="fonts/Dosis-bold.fntdata"/><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3"/>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3"/>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3"/>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3"/>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2"/>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2"/>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pic>
        <p:nvPicPr>
          <p:cNvPr id="19" name="Google Shape;19;p1"/>
          <p:cNvPicPr preferRelativeResize="0"/>
          <p:nvPr/>
        </p:nvPicPr>
        <p:blipFill rotWithShape="1">
          <a:blip r:embed="rId3">
            <a:alphaModFix/>
          </a:blip>
          <a:srcRect b="5061" l="0" r="18234" t="29397"/>
          <a:stretch/>
        </p:blipFill>
        <p:spPr>
          <a:xfrm>
            <a:off x="730778" y="198385"/>
            <a:ext cx="1187004" cy="395419"/>
          </a:xfrm>
          <a:prstGeom prst="rect">
            <a:avLst/>
          </a:prstGeom>
          <a:noFill/>
          <a:ln>
            <a:noFill/>
          </a:ln>
        </p:spPr>
      </p:pic>
      <p:pic>
        <p:nvPicPr>
          <p:cNvPr id="20" name="Google Shape;20;p1"/>
          <p:cNvPicPr preferRelativeResize="0"/>
          <p:nvPr/>
        </p:nvPicPr>
        <p:blipFill rotWithShape="1">
          <a:blip r:embed="rId4">
            <a:alphaModFix/>
          </a:blip>
          <a:srcRect b="0" l="0" r="0" t="0"/>
          <a:stretch/>
        </p:blipFill>
        <p:spPr>
          <a:xfrm>
            <a:off x="5632033" y="-28325"/>
            <a:ext cx="779065" cy="839930"/>
          </a:xfrm>
          <a:prstGeom prst="rect">
            <a:avLst/>
          </a:prstGeom>
          <a:noFill/>
          <a:ln>
            <a:noFill/>
          </a:ln>
        </p:spPr>
      </p:pic>
      <p:sp>
        <p:nvSpPr>
          <p:cNvPr id="21" name="Google Shape;21;p1"/>
          <p:cNvSpPr/>
          <p:nvPr/>
        </p:nvSpPr>
        <p:spPr>
          <a:xfrm>
            <a:off x="1591559" y="1165791"/>
            <a:ext cx="354456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s-MX" sz="1400" u="none" cap="none" strike="noStrike">
                <a:solidFill>
                  <a:srgbClr val="CC6600"/>
                </a:solidFill>
                <a:latin typeface="Arial"/>
                <a:ea typeface="Arial"/>
                <a:cs typeface="Arial"/>
                <a:sym typeface="Arial"/>
              </a:rPr>
              <a:t>L O S  G U S A N O S  D E  M A G U E Y </a:t>
            </a:r>
            <a:endParaRPr b="1" i="0" sz="1400" u="none" cap="none" strike="noStrike">
              <a:solidFill>
                <a:srgbClr val="CC6600"/>
              </a:solidFill>
              <a:latin typeface="Arial"/>
              <a:ea typeface="Arial"/>
              <a:cs typeface="Arial"/>
              <a:sym typeface="Arial"/>
            </a:endParaRPr>
          </a:p>
        </p:txBody>
      </p:sp>
      <p:sp>
        <p:nvSpPr>
          <p:cNvPr id="22" name="Google Shape;22;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23" name="Google Shape;23;p1"/>
          <p:cNvSpPr/>
          <p:nvPr/>
        </p:nvSpPr>
        <p:spPr>
          <a:xfrm>
            <a:off x="616651" y="584675"/>
            <a:ext cx="2716200" cy="55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ICNU-SDA1</a:t>
            </a:r>
            <a:endParaRPr/>
          </a:p>
          <a:p>
            <a:pPr indent="0" lvl="0" marL="0" marR="0" rtl="0" algn="l">
              <a:lnSpc>
                <a:spcPct val="100000"/>
              </a:lnSpc>
              <a:spcBef>
                <a:spcPts val="0"/>
              </a:spcBef>
              <a:spcAft>
                <a:spcPts val="0"/>
              </a:spcAft>
              <a:buClr>
                <a:srgbClr val="000000"/>
              </a:buClr>
              <a:buSzPts val="1000"/>
              <a:buFont typeface="Arial"/>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SUBCATEGOR</a:t>
            </a:r>
            <a:r>
              <a:rPr b="1" lang="es-MX" sz="1000"/>
              <a:t>Í</a:t>
            </a:r>
            <a:r>
              <a:rPr b="1" i="0" lang="es-MX" sz="1000" u="none" cap="none" strike="noStrike">
                <a:solidFill>
                  <a:srgbClr val="000000"/>
                </a:solidFill>
                <a:latin typeface="Arial"/>
                <a:ea typeface="Arial"/>
                <a:cs typeface="Arial"/>
                <a:sym typeface="Arial"/>
              </a:rPr>
              <a:t>A</a:t>
            </a:r>
            <a:r>
              <a:rPr b="0" i="0" lang="es-MX" sz="1000" u="none" cap="none" strike="noStrike">
                <a:solidFill>
                  <a:srgbClr val="000000"/>
                </a:solidFill>
                <a:latin typeface="Arial"/>
                <a:ea typeface="Arial"/>
                <a:cs typeface="Arial"/>
                <a:sym typeface="Arial"/>
              </a:rPr>
              <a:t>:  USOS SOCIALES</a:t>
            </a:r>
            <a:endParaRPr/>
          </a:p>
        </p:txBody>
      </p:sp>
      <p:sp>
        <p:nvSpPr>
          <p:cNvPr id="24" name="Google Shape;24;p1"/>
          <p:cNvSpPr/>
          <p:nvPr/>
        </p:nvSpPr>
        <p:spPr>
          <a:xfrm>
            <a:off x="351005" y="2319177"/>
            <a:ext cx="6094518" cy="3046988"/>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Existen dos tipos de gusanos, los rojos mejor conocidos como chinicuiles y los blancos, aunque crecen en la misma planta son completamente diferentes y cada uno tiene su gracia. Su nombre viene del náhuatl chilocuilin que significa "gusano de chile".  Son un grupo de insectos, que además de ser peculiares, son únicos en el mundo, se encuentran en Hidalgo y son preparados en la región del Valle del Mezquital, además son parte de la cocina del México antiguo. Este tipo de insectos es recolectado durante los meses de Agosto y Septiembre, principalmente caracterizado por las lluvias de la época, por lo cual su valor está en relación a su escasez. Estos insectos eran exclusivos de los altos señores en el México prehispánico debido a que se pensaba que guardaban algunos dones. Además, los chinicuiles son una fuente rica en proteínas y minerales, que combinados con otros ingredientes tienen un sabor que deleita el paladar de los conocedores. Es considerado como tesoro gastronómico de los hidalguenses que adereza salsas, tamales, mixiotes y dulces desde la época prehispánica, y que brinda una importante cantidad de energía calórica. Actualmente, su recolecta y consumo no forma parte de una moda exótica, sino de una práctica habitual para la gente en general.</a:t>
            </a:r>
            <a:endParaRPr/>
          </a:p>
        </p:txBody>
      </p:sp>
      <p:sp>
        <p:nvSpPr>
          <p:cNvPr id="25" name="Google Shape;25;p1"/>
          <p:cNvSpPr/>
          <p:nvPr/>
        </p:nvSpPr>
        <p:spPr>
          <a:xfrm>
            <a:off x="351005" y="1836604"/>
            <a:ext cx="2981907"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chemeClr val="dk1"/>
                </a:solidFill>
                <a:latin typeface="Arial"/>
                <a:ea typeface="Arial"/>
                <a:cs typeface="Arial"/>
                <a:sym typeface="Arial"/>
              </a:rPr>
              <a:t>UBICACIÓN: </a:t>
            </a:r>
            <a:r>
              <a:rPr b="0" i="0" lang="es-MX" sz="1000" u="none" cap="none" strike="noStrike">
                <a:solidFill>
                  <a:srgbClr val="000000"/>
                </a:solidFill>
                <a:latin typeface="Arial"/>
                <a:ea typeface="Arial"/>
                <a:cs typeface="Arial"/>
                <a:sym typeface="Arial"/>
              </a:rPr>
              <a:t>Santiago de Anaya, Hgo. </a:t>
            </a:r>
            <a:endParaRPr/>
          </a:p>
          <a:p>
            <a:pPr indent="0" lvl="0" marL="0" marR="0" rtl="0" algn="l">
              <a:lnSpc>
                <a:spcPct val="100000"/>
              </a:lnSpc>
              <a:spcBef>
                <a:spcPts val="0"/>
              </a:spcBef>
              <a:spcAft>
                <a:spcPts val="0"/>
              </a:spcAft>
              <a:buNone/>
            </a:pPr>
            <a:r>
              <a:rPr b="1" i="0" lang="es-MX" sz="1000" u="none" cap="none" strike="noStrike">
                <a:solidFill>
                  <a:schemeClr val="dk1"/>
                </a:solidFill>
                <a:latin typeface="Arial"/>
                <a:ea typeface="Arial"/>
                <a:cs typeface="Arial"/>
                <a:sym typeface="Arial"/>
              </a:rPr>
              <a:t>COORDENADAS: </a:t>
            </a:r>
            <a:r>
              <a:rPr b="0" i="0" lang="es-MX" sz="1000" u="none" cap="none" strike="noStrike">
                <a:solidFill>
                  <a:srgbClr val="000000"/>
                </a:solidFill>
                <a:latin typeface="Arial"/>
                <a:ea typeface="Arial"/>
                <a:cs typeface="Arial"/>
                <a:sym typeface="Arial"/>
              </a:rPr>
              <a:t>20°22’44.26"N 98°57’36.27"W</a:t>
            </a:r>
            <a:endParaRPr/>
          </a:p>
        </p:txBody>
      </p:sp>
      <p:sp>
        <p:nvSpPr>
          <p:cNvPr id="26" name="Google Shape;26;p1"/>
          <p:cNvSpPr/>
          <p:nvPr/>
        </p:nvSpPr>
        <p:spPr>
          <a:xfrm>
            <a:off x="1797168" y="194710"/>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OBSERVATORIO DEL PATRIMONIO CULTURAL Y NATURAL DEL VALLE DE  MEZQUITAL</a:t>
            </a:r>
            <a:endParaRPr/>
          </a:p>
        </p:txBody>
      </p:sp>
      <p:sp>
        <p:nvSpPr>
          <p:cNvPr id="27" name="Google Shape;27;p1"/>
          <p:cNvSpPr/>
          <p:nvPr/>
        </p:nvSpPr>
        <p:spPr>
          <a:xfrm>
            <a:off x="2718985" y="557551"/>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28" name="Google Shape;28;p1"/>
          <p:cNvSpPr/>
          <p:nvPr/>
        </p:nvSpPr>
        <p:spPr>
          <a:xfrm>
            <a:off x="5811233" y="801505"/>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PÁG. </a:t>
            </a:r>
            <a:r>
              <a:rPr b="1" i="0" lang="es-MX" sz="1000" u="none" cap="none" strike="noStrike">
                <a:solidFill>
                  <a:srgbClr val="000000"/>
                </a:solidFill>
                <a:latin typeface="Arial"/>
                <a:ea typeface="Arial"/>
                <a:cs typeface="Arial"/>
                <a:sym typeface="Arial"/>
              </a:rPr>
              <a:t>1</a:t>
            </a:r>
            <a:endParaRPr b="0" i="0" sz="10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