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Lst>
  <p:sldSz cy="9144000" cx="6858000"/>
  <p:notesSz cx="6858000" cy="9144000"/>
  <p:embeddedFontLst>
    <p:embeddedFont>
      <p:font typeface="Dosis"/>
      <p:regular r:id="rId7"/>
      <p:bold r:id="rId8"/>
    </p:embeddedFont>
    <p:embeddedFont>
      <p:font typeface="Roboto"/>
      <p:regular r:id="rId9"/>
      <p:bold r:id="rId10"/>
      <p:italic r:id="rId11"/>
      <p:bold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 roundtripDataSignature="AMtx7mjgbBnnXwICOCuPbT5naW059fAX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italic.fntdata"/><Relationship Id="rId10" Type="http://schemas.openxmlformats.org/officeDocument/2006/relationships/font" Target="fonts/Roboto-bold.fntdata"/><Relationship Id="rId13" Type="http://customschemas.google.com/relationships/presentationmetadata" Target="metadata"/><Relationship Id="rId12"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Roboto-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font" Target="fonts/Dosis-regular.fntdata"/><Relationship Id="rId8" Type="http://schemas.openxmlformats.org/officeDocument/2006/relationships/font" Target="fonts/Dosi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4"/>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4"/>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4"/>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4"/>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3"/>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2366958" y="1296394"/>
            <a:ext cx="201850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FERIA DE LA FRUTA </a:t>
            </a:r>
            <a:endParaRPr/>
          </a:p>
        </p:txBody>
      </p:sp>
      <p:sp>
        <p:nvSpPr>
          <p:cNvPr id="22" name="Google Shape;22;p1"/>
          <p:cNvSpPr/>
          <p:nvPr/>
        </p:nvSpPr>
        <p:spPr>
          <a:xfrm>
            <a:off x="300626" y="1752181"/>
            <a:ext cx="3231518"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Tecozautla</a:t>
            </a:r>
            <a:r>
              <a:rPr b="1" i="0" lang="es-MX"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C. 16 de Enero 2 Sur 18, Hidalgo, 42440 Hidalgo, Hgo.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20°32'03.3"N 99°38'02.3"W</a:t>
            </a:r>
            <a:endParaRPr/>
          </a:p>
        </p:txBody>
      </p:sp>
      <p:sp>
        <p:nvSpPr>
          <p:cNvPr id="23" name="Google Shape;23;p1"/>
          <p:cNvSpPr/>
          <p:nvPr/>
        </p:nvSpPr>
        <p:spPr>
          <a:xfrm>
            <a:off x="300626" y="3848552"/>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4" name="Google Shape;24;p1"/>
          <p:cNvSpPr/>
          <p:nvPr/>
        </p:nvSpPr>
        <p:spPr>
          <a:xfrm>
            <a:off x="300626" y="4307735"/>
            <a:ext cx="6151167" cy="452431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Feria de la Fruta Tecozautla se inició en el año 1934 con el objetivo impulsar el comercio de frutas en las diversas variedades de manzanas, tunas, mango, guayaba, durazno y la granada, cultivadas en la región.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Anualmente, la Feria de la Fruta se celebra el 25 de julio, en honor a Santiago Apóstol, esta tradición consiste en adornar la Parroquia de Santiago Apóstol con gran colorido, y los devotos le llevan hasta su altar frutas que se dan en la región, la celebración representa una tradición que lleva más de 50 años.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 un junto de  creencias y tradiciones muy llamativas, una actividad amistosa que es realizada año por año  por  los lugareños del municipio los cuales tienen una creencia muy católica por tal motivo se lleva a cabo  con el fin de darle un agradecimiento por proveerles todas sus  huertas o bendiciones que les manda, con los frutos  de cada cosecha para  adornada la parroquia  la cual queda bendecida también se elabora un tapete en memoria de Santiago apóstol “Es una de las  maneras que tenían los </a:t>
            </a:r>
            <a:r>
              <a:rPr lang="es-MX" sz="1200"/>
              <a:t>otomíes</a:t>
            </a:r>
            <a:r>
              <a:rPr b="0" i="0" lang="es-MX" sz="1200" u="none" cap="none" strike="noStrike">
                <a:solidFill>
                  <a:srgbClr val="000000"/>
                </a:solidFill>
                <a:latin typeface="Arial"/>
                <a:ea typeface="Arial"/>
                <a:cs typeface="Arial"/>
                <a:sym typeface="Arial"/>
              </a:rPr>
              <a:t> para reconocer y caracterizar a cualquier personaje que más impacto tenía en su sociedad como en este caso es Santiago Apóstol quien es retratado a imagen con semillas, granos, cereales entre otras semillas”.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Esta actividad se remonta de más de ochenta años donde se ha venido realizando cada año un programa de las autoridades municipales y la parroquia ya que es una celebración a nivel estatal.</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También se disfruta de grandes eventos artísticos y culturales, como juegos mecánicos, palenques, jaripeos, bailes populares, vistosos fuegos pirotécnicos, un mercado popular con venta de antojitos y artesanías.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pic>
        <p:nvPicPr>
          <p:cNvPr id="26" name="Google Shape;26;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7" name="Google Shape;27;p1"/>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8" name="Google Shape;28;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29" name="Google Shape;29;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30" name="Google Shape;30;p1"/>
          <p:cNvSpPr/>
          <p:nvPr/>
        </p:nvSpPr>
        <p:spPr>
          <a:xfrm>
            <a:off x="2784951" y="511795"/>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31" name="Google Shape;31;p1"/>
          <p:cNvPicPr preferRelativeResize="0"/>
          <p:nvPr/>
        </p:nvPicPr>
        <p:blipFill rotWithShape="1">
          <a:blip r:embed="rId6">
            <a:alphaModFix/>
          </a:blip>
          <a:srcRect b="0" l="0" r="0" t="0"/>
          <a:stretch/>
        </p:blipFill>
        <p:spPr>
          <a:xfrm>
            <a:off x="3375163" y="1716007"/>
            <a:ext cx="2946836" cy="19614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38" name="Google Shape;38;p2"/>
          <p:cNvSpPr/>
          <p:nvPr/>
        </p:nvSpPr>
        <p:spPr>
          <a:xfrm>
            <a:off x="2366958" y="1296394"/>
            <a:ext cx="201850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FERIA DE LA FRUTA </a:t>
            </a:r>
            <a:endParaRPr/>
          </a:p>
        </p:txBody>
      </p:sp>
      <p:sp>
        <p:nvSpPr>
          <p:cNvPr id="39" name="Google Shape;39;p2"/>
          <p:cNvSpPr/>
          <p:nvPr/>
        </p:nvSpPr>
        <p:spPr>
          <a:xfrm>
            <a:off x="300624" y="1802018"/>
            <a:ext cx="6151167" cy="680186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ELEMENTOS CULTURALES TECOZAUTLENCES</a:t>
            </a:r>
            <a:endParaRPr b="1"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1"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Realización Del Tapete</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 una de las  maneras que tenían los </a:t>
            </a:r>
            <a:r>
              <a:rPr lang="es-MX" sz="1200"/>
              <a:t>otomíes</a:t>
            </a:r>
            <a:r>
              <a:rPr b="0" i="0" lang="es-MX" sz="1200" u="none" cap="none" strike="noStrike">
                <a:solidFill>
                  <a:srgbClr val="000000"/>
                </a:solidFill>
                <a:latin typeface="Arial"/>
                <a:ea typeface="Arial"/>
                <a:cs typeface="Arial"/>
                <a:sym typeface="Arial"/>
              </a:rPr>
              <a:t> para reconocer y caracterizar a su personaje que más impacto tenía en su sociedad “En memoria de aquel personaje es también un recuerdo de la vida y la huella que </a:t>
            </a:r>
            <a:r>
              <a:rPr lang="es-MX" sz="1200"/>
              <a:t>dejó</a:t>
            </a:r>
            <a:r>
              <a:rPr b="0" i="0" lang="es-MX" sz="1200" u="none" cap="none" strike="noStrike">
                <a:solidFill>
                  <a:srgbClr val="000000"/>
                </a:solidFill>
                <a:latin typeface="Arial"/>
                <a:ea typeface="Arial"/>
                <a:cs typeface="Arial"/>
                <a:sym typeface="Arial"/>
              </a:rPr>
              <a:t> marcada en la sociedad, con sus esfuerzos y sabiduría” como en este caso es Santiago Apóstol quien es retratado a imagen con semillas, granos, frutas.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Castillo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 una ofrenda de parte de los pobladores, esta es una de otras de las representaciones de las cultura tolteca en la cual consiste en hacer un monumento físico el cual es adorado por la población, esta ofrenda según dice la iglesia es la representación del padre, hijo y el espíritu santo.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Misa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Año con año la iglesia le hace una misa al santo patrón de Tecozautla, en donde se da una explicación de la vida de Santiago Apóstol, él porque es alabado, cuáles fueron sus obstáculos y  </a:t>
            </a:r>
            <a:r>
              <a:rPr lang="es-MX" sz="1200"/>
              <a:t>cómo</a:t>
            </a:r>
            <a:r>
              <a:rPr b="0" i="0" lang="es-MX" sz="1200" u="none" cap="none" strike="noStrike">
                <a:solidFill>
                  <a:srgbClr val="000000"/>
                </a:solidFill>
                <a:latin typeface="Arial"/>
                <a:ea typeface="Arial"/>
                <a:cs typeface="Arial"/>
                <a:sym typeface="Arial"/>
              </a:rPr>
              <a:t> pudo seguir adelante.</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Baile Folclórico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 una de las maneras representativas  que hay entre cada estado, país y  municipio. Este consiste en dar cuales son las características que tiene cada cultura.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Artesanías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este municipio se puede apreciar distintas artesanías </a:t>
            </a:r>
            <a:r>
              <a:rPr lang="es-MX" sz="1200"/>
              <a:t>hechas</a:t>
            </a:r>
            <a:r>
              <a:rPr b="0" i="0" lang="es-MX" sz="1200" u="none" cap="none" strike="noStrike">
                <a:solidFill>
                  <a:srgbClr val="000000"/>
                </a:solidFill>
                <a:latin typeface="Arial"/>
                <a:ea typeface="Arial"/>
                <a:cs typeface="Arial"/>
                <a:sym typeface="Arial"/>
              </a:rPr>
              <a:t> por un número de  artesanos comprometidos en elaborar estos productos para que Tecozautla no pierda sus riquezas prehispánicas “otomíes y tolteca” como son las piedras de </a:t>
            </a:r>
            <a:r>
              <a:rPr lang="es-MX" sz="1200"/>
              <a:t>obsidiana</a:t>
            </a:r>
            <a:r>
              <a:rPr b="0" i="0" lang="es-MX" sz="1200" u="none" cap="none" strike="noStrike">
                <a:solidFill>
                  <a:srgbClr val="000000"/>
                </a:solidFill>
                <a:latin typeface="Arial"/>
                <a:ea typeface="Arial"/>
                <a:cs typeface="Arial"/>
                <a:sym typeface="Arial"/>
              </a:rPr>
              <a:t>,  cuarzos, sombreros de palma u carrizo,  juguetes de madera etc.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marco que encierra esta fiesta son los juegos pirotécnicos que hacen del cielo un lienzo con diversas formas multicolor que reflejan la alegría que tenemos por agradar el Padre de esta tierra.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También son de destacar las carreras de caballos, torneos de pesca deportiva y muestras gastronómicas cuyos principales platillos </a:t>
            </a:r>
            <a:r>
              <a:rPr lang="es-MX" sz="1200"/>
              <a:t>están</a:t>
            </a:r>
            <a:r>
              <a:rPr b="0" i="0" lang="es-MX" sz="1200" u="none" cap="none" strike="noStrike">
                <a:solidFill>
                  <a:srgbClr val="000000"/>
                </a:solidFill>
                <a:latin typeface="Arial"/>
                <a:ea typeface="Arial"/>
                <a:cs typeface="Arial"/>
                <a:sym typeface="Arial"/>
              </a:rPr>
              <a:t> elaborados con ricas frutas de la región del Valle del Mezquital.</a:t>
            </a:r>
            <a:endParaRPr/>
          </a:p>
        </p:txBody>
      </p:sp>
      <p:sp>
        <p:nvSpPr>
          <p:cNvPr id="40" name="Google Shape;40;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pic>
        <p:nvPicPr>
          <p:cNvPr id="41" name="Google Shape;41;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2" name="Google Shape;42;p2"/>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3" name="Google Shape;43;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4" name="Google Shape;44;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5" name="Google Shape;45;p2"/>
          <p:cNvSpPr/>
          <p:nvPr/>
        </p:nvSpPr>
        <p:spPr>
          <a:xfrm>
            <a:off x="2784951" y="511795"/>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