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jZLND/0mW4/QFWPK975hb2yxutH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4.png"/><Relationship Id="rId7"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20" name="Google Shape;20;p1"/>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21" name="Google Shape;21;p1"/>
          <p:cNvSpPr/>
          <p:nvPr/>
        </p:nvSpPr>
        <p:spPr>
          <a:xfrm>
            <a:off x="729381" y="540551"/>
            <a:ext cx="4204126"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ICAF-TEC1</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b="1"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ACTOS FESTIVOS</a:t>
            </a:r>
            <a:endParaRPr/>
          </a:p>
        </p:txBody>
      </p:sp>
      <p:sp>
        <p:nvSpPr>
          <p:cNvPr id="22" name="Google Shape;22;p1"/>
          <p:cNvSpPr/>
          <p:nvPr/>
        </p:nvSpPr>
        <p:spPr>
          <a:xfrm>
            <a:off x="458277" y="1377170"/>
            <a:ext cx="3929643"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23" name="Google Shape;23;p1"/>
          <p:cNvSpPr/>
          <p:nvPr/>
        </p:nvSpPr>
        <p:spPr>
          <a:xfrm>
            <a:off x="459274" y="2263656"/>
            <a:ext cx="1285849" cy="624627"/>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4" name="Google Shape;24;p1"/>
          <p:cNvSpPr/>
          <p:nvPr/>
        </p:nvSpPr>
        <p:spPr>
          <a:xfrm>
            <a:off x="422250" y="2262801"/>
            <a:ext cx="48603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Clima:</a:t>
            </a:r>
            <a:endParaRPr/>
          </a:p>
        </p:txBody>
      </p:sp>
      <p:sp>
        <p:nvSpPr>
          <p:cNvPr id="25" name="Google Shape;25;p1"/>
          <p:cNvSpPr/>
          <p:nvPr/>
        </p:nvSpPr>
        <p:spPr>
          <a:xfrm>
            <a:off x="422250" y="1810384"/>
            <a:ext cx="131318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Ubicación y Localización:</a:t>
            </a:r>
            <a:endParaRPr/>
          </a:p>
        </p:txBody>
      </p:sp>
      <p:sp>
        <p:nvSpPr>
          <p:cNvPr id="26" name="Google Shape;26;p1"/>
          <p:cNvSpPr/>
          <p:nvPr/>
        </p:nvSpPr>
        <p:spPr>
          <a:xfrm>
            <a:off x="434872" y="1367638"/>
            <a:ext cx="99257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Nombre del lugar:</a:t>
            </a:r>
            <a:endParaRPr/>
          </a:p>
        </p:txBody>
      </p:sp>
      <p:sp>
        <p:nvSpPr>
          <p:cNvPr id="27" name="Google Shape;27;p1"/>
          <p:cNvSpPr/>
          <p:nvPr/>
        </p:nvSpPr>
        <p:spPr>
          <a:xfrm>
            <a:off x="4424884" y="1377169"/>
            <a:ext cx="2043338" cy="178643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8" name="Google Shape;28;p1"/>
          <p:cNvSpPr/>
          <p:nvPr/>
        </p:nvSpPr>
        <p:spPr>
          <a:xfrm>
            <a:off x="458279" y="2938636"/>
            <a:ext cx="3928646" cy="197944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9" name="Google Shape;29;p1"/>
          <p:cNvSpPr/>
          <p:nvPr/>
        </p:nvSpPr>
        <p:spPr>
          <a:xfrm>
            <a:off x="4424884" y="381616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0" name="Google Shape;30;p1"/>
          <p:cNvSpPr/>
          <p:nvPr/>
        </p:nvSpPr>
        <p:spPr>
          <a:xfrm>
            <a:off x="4386925" y="3813894"/>
            <a:ext cx="550151"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Lengua:</a:t>
            </a:r>
            <a:endParaRPr/>
          </a:p>
        </p:txBody>
      </p:sp>
      <p:sp>
        <p:nvSpPr>
          <p:cNvPr id="31" name="Google Shape;31;p1"/>
          <p:cNvSpPr/>
          <p:nvPr/>
        </p:nvSpPr>
        <p:spPr>
          <a:xfrm>
            <a:off x="458278"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2" name="Google Shape;32;p1"/>
          <p:cNvSpPr/>
          <p:nvPr/>
        </p:nvSpPr>
        <p:spPr>
          <a:xfrm>
            <a:off x="432504" y="4968429"/>
            <a:ext cx="124622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Justificación:</a:t>
            </a:r>
            <a:endParaRPr/>
          </a:p>
        </p:txBody>
      </p:sp>
      <p:sp>
        <p:nvSpPr>
          <p:cNvPr id="33" name="Google Shape;33;p1"/>
          <p:cNvSpPr/>
          <p:nvPr/>
        </p:nvSpPr>
        <p:spPr>
          <a:xfrm>
            <a:off x="4424884" y="3216183"/>
            <a:ext cx="2043339" cy="52917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s-MX" sz="800" u="none" cap="none" strike="noStrike">
                <a:solidFill>
                  <a:schemeClr val="dk1"/>
                </a:solidFill>
                <a:latin typeface="Times New Roman"/>
                <a:ea typeface="Times New Roman"/>
                <a:cs typeface="Times New Roman"/>
                <a:sym typeface="Times New Roman"/>
              </a:rPr>
              <a:t>Subcategoría:</a:t>
            </a:r>
            <a:endParaRPr/>
          </a:p>
          <a:p>
            <a:pPr indent="0" lvl="0" marL="0" marR="0" rtl="0" algn="l">
              <a:lnSpc>
                <a:spcPct val="100000"/>
              </a:lnSpc>
              <a:spcBef>
                <a:spcPts val="0"/>
              </a:spcBef>
              <a:spcAft>
                <a:spcPts val="0"/>
              </a:spcAft>
              <a:buNone/>
            </a:pPr>
            <a:r>
              <a:t/>
            </a:r>
            <a:endParaRPr b="1" i="0" sz="800" u="none" cap="none" strike="noStrik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i="0" lang="es-MX" sz="800" u="none" cap="none" strike="noStrike">
                <a:solidFill>
                  <a:schemeClr val="dk1"/>
                </a:solidFill>
                <a:latin typeface="Times New Roman"/>
                <a:ea typeface="Times New Roman"/>
                <a:cs typeface="Times New Roman"/>
                <a:sym typeface="Times New Roman"/>
              </a:rPr>
              <a:t>  </a:t>
            </a:r>
            <a:r>
              <a:rPr b="0" i="0" lang="es-MX" sz="800" u="none" cap="none" strike="noStrike">
                <a:solidFill>
                  <a:schemeClr val="dk1"/>
                </a:solidFill>
                <a:latin typeface="Times New Roman"/>
                <a:ea typeface="Times New Roman"/>
                <a:cs typeface="Times New Roman"/>
                <a:sym typeface="Times New Roman"/>
              </a:rPr>
              <a:t>Actos Festivos </a:t>
            </a:r>
            <a:endParaRPr/>
          </a:p>
        </p:txBody>
      </p:sp>
      <p:sp>
        <p:nvSpPr>
          <p:cNvPr id="34" name="Google Shape;34;p1"/>
          <p:cNvSpPr/>
          <p:nvPr/>
        </p:nvSpPr>
        <p:spPr>
          <a:xfrm>
            <a:off x="1427451" y="1471041"/>
            <a:ext cx="88517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Tecozautla Hgo. </a:t>
            </a:r>
            <a:endParaRPr/>
          </a:p>
        </p:txBody>
      </p:sp>
      <p:sp>
        <p:nvSpPr>
          <p:cNvPr id="35" name="Google Shape;35;p1"/>
          <p:cNvSpPr/>
          <p:nvPr/>
        </p:nvSpPr>
        <p:spPr>
          <a:xfrm>
            <a:off x="1626786" y="1915735"/>
            <a:ext cx="2729313"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C. 16 de Enero 2 Sur 18, Hidalgo, 42440 Hidalgo, Hgo.</a:t>
            </a:r>
            <a:endParaRPr/>
          </a:p>
        </p:txBody>
      </p:sp>
      <p:sp>
        <p:nvSpPr>
          <p:cNvPr id="36" name="Google Shape;36;p1"/>
          <p:cNvSpPr/>
          <p:nvPr/>
        </p:nvSpPr>
        <p:spPr>
          <a:xfrm>
            <a:off x="4386925" y="4393876"/>
            <a:ext cx="383438"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Uso:</a:t>
            </a:r>
            <a:endParaRPr/>
          </a:p>
        </p:txBody>
      </p:sp>
      <p:sp>
        <p:nvSpPr>
          <p:cNvPr id="37" name="Google Shape;37;p1"/>
          <p:cNvSpPr/>
          <p:nvPr/>
        </p:nvSpPr>
        <p:spPr>
          <a:xfrm>
            <a:off x="554622" y="5257520"/>
            <a:ext cx="2764311" cy="292387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En concreto podemos decir que es muy importante saber el </a:t>
            </a:r>
            <a:r>
              <a:rPr lang="es-MX" sz="800">
                <a:latin typeface="Times New Roman"/>
                <a:ea typeface="Times New Roman"/>
                <a:cs typeface="Times New Roman"/>
                <a:sym typeface="Times New Roman"/>
              </a:rPr>
              <a:t>porqué</a:t>
            </a:r>
            <a:r>
              <a:rPr b="0" i="0" lang="es-MX" sz="800" u="none" cap="none" strike="noStrike">
                <a:solidFill>
                  <a:srgbClr val="000000"/>
                </a:solidFill>
                <a:latin typeface="Times New Roman"/>
                <a:ea typeface="Times New Roman"/>
                <a:cs typeface="Times New Roman"/>
                <a:sym typeface="Times New Roman"/>
              </a:rPr>
              <a:t> de las fiestas, ya que la mayoría de las </a:t>
            </a:r>
            <a:r>
              <a:rPr lang="es-MX" sz="800">
                <a:latin typeface="Times New Roman"/>
                <a:ea typeface="Times New Roman"/>
                <a:cs typeface="Times New Roman"/>
                <a:sym typeface="Times New Roman"/>
              </a:rPr>
              <a:t>personas</a:t>
            </a:r>
            <a:r>
              <a:rPr b="0" i="0" lang="es-MX" sz="800" u="none" cap="none" strike="noStrike">
                <a:solidFill>
                  <a:srgbClr val="000000"/>
                </a:solidFill>
                <a:latin typeface="Times New Roman"/>
                <a:ea typeface="Times New Roman"/>
                <a:cs typeface="Times New Roman"/>
                <a:sym typeface="Times New Roman"/>
              </a:rPr>
              <a:t> no lo ignoran y cual es su propósito ante la sociedad. La feria de la fruta es una fiesta donde las personas le tienen una fe muy grande a Santiago Apóstol y los aldeanos tienen la creencia en que el les contesta con una muy buena cosecha, por eso Tecozautla es un lugar donde abunda una gran variedad de Frutas y Verduras que se esparcen por todo el territorio.</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Es un conjunto de  creencias y tradiciones son muy llamativas, ya que consisten en una amistosa y respetuosa actividad que es realizada año por año  por  los lugareños del municipio.</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Esta actividad se remonta de más de ochenta años donde se ha venido realizando cada año un programa de las autoridades municipales, es una celebración a nivel estatal.</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El marco que encierra esta fiesta son los juegos pirotécnicos que hacen del cielo un lienzo con diversas formas multicolor que reflejan la alegría que tenemos por agradar el Padre de esta tierra.</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También son de destacar las carreras de caballos, torneos de pesca deportiva y muestras gastronómicas cuyos principales platillos </a:t>
            </a:r>
            <a:r>
              <a:rPr lang="es-MX" sz="800">
                <a:latin typeface="Times New Roman"/>
                <a:ea typeface="Times New Roman"/>
                <a:cs typeface="Times New Roman"/>
                <a:sym typeface="Times New Roman"/>
              </a:rPr>
              <a:t>están</a:t>
            </a:r>
            <a:r>
              <a:rPr b="0" i="0" lang="es-MX" sz="800" u="none" cap="none" strike="noStrike">
                <a:solidFill>
                  <a:srgbClr val="000000"/>
                </a:solidFill>
                <a:latin typeface="Times New Roman"/>
                <a:ea typeface="Times New Roman"/>
                <a:cs typeface="Times New Roman"/>
                <a:sym typeface="Times New Roman"/>
              </a:rPr>
              <a:t> elaborados con ricas frutas de la región del Valle del Mezquital.</a:t>
            </a:r>
            <a:endParaRPr/>
          </a:p>
          <a:p>
            <a:pPr indent="0" lvl="0" marL="0" marR="0" rtl="0" algn="just">
              <a:lnSpc>
                <a:spcPct val="100000"/>
              </a:lnSpc>
              <a:spcBef>
                <a:spcPts val="0"/>
              </a:spcBef>
              <a:spcAft>
                <a:spcPts val="0"/>
              </a:spcAft>
              <a:buNone/>
            </a:pPr>
            <a:r>
              <a:t/>
            </a:r>
            <a:endParaRPr b="0" i="0" sz="800" u="none" cap="none" strike="noStrike">
              <a:solidFill>
                <a:srgbClr val="000000"/>
              </a:solidFill>
              <a:latin typeface="Times New Roman"/>
              <a:ea typeface="Times New Roman"/>
              <a:cs typeface="Times New Roman"/>
              <a:sym typeface="Times New Roman"/>
            </a:endParaRPr>
          </a:p>
        </p:txBody>
      </p:sp>
      <p:sp>
        <p:nvSpPr>
          <p:cNvPr id="38" name="Google Shape;38;p1"/>
          <p:cNvSpPr/>
          <p:nvPr/>
        </p:nvSpPr>
        <p:spPr>
          <a:xfrm>
            <a:off x="1785733" y="2261140"/>
            <a:ext cx="2602187" cy="299126"/>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39" name="Google Shape;39;p1"/>
          <p:cNvSpPr/>
          <p:nvPr/>
        </p:nvSpPr>
        <p:spPr>
          <a:xfrm>
            <a:off x="1774734" y="2301200"/>
            <a:ext cx="262054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Coordenadas</a:t>
            </a:r>
            <a:r>
              <a:rPr b="0" i="0" lang="es-MX" sz="800" u="none" cap="none" strike="noStrike">
                <a:solidFill>
                  <a:srgbClr val="000000"/>
                </a:solidFill>
                <a:latin typeface="Arial"/>
                <a:ea typeface="Arial"/>
                <a:cs typeface="Arial"/>
                <a:sym typeface="Arial"/>
              </a:rPr>
              <a:t>: 20°32'03.3"N 99°38'02.3"W</a:t>
            </a:r>
            <a:r>
              <a:rPr b="0" i="0" lang="es-MX" sz="400" u="none" cap="none" strike="noStrike">
                <a:solidFill>
                  <a:srgbClr val="000000"/>
                </a:solidFill>
                <a:latin typeface="Arial"/>
                <a:ea typeface="Arial"/>
                <a:cs typeface="Arial"/>
                <a:sym typeface="Arial"/>
              </a:rPr>
              <a:t> </a:t>
            </a:r>
            <a:endParaRPr b="0" i="0" sz="800" u="none" cap="none" strike="noStrike">
              <a:solidFill>
                <a:srgbClr val="000000"/>
              </a:solidFill>
              <a:latin typeface="Arial"/>
              <a:ea typeface="Arial"/>
              <a:cs typeface="Arial"/>
              <a:sym typeface="Arial"/>
            </a:endParaRPr>
          </a:p>
        </p:txBody>
      </p:sp>
      <p:sp>
        <p:nvSpPr>
          <p:cNvPr id="40" name="Google Shape;40;p1"/>
          <p:cNvSpPr/>
          <p:nvPr/>
        </p:nvSpPr>
        <p:spPr>
          <a:xfrm>
            <a:off x="490563" y="2932571"/>
            <a:ext cx="3864078" cy="181588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Descripción contextual (social, ambiental, cultural): </a:t>
            </a:r>
            <a:endParaRPr/>
          </a:p>
          <a:p>
            <a:pPr indent="0" lvl="0" marL="0" marR="0" rtl="0" algn="l">
              <a:lnSpc>
                <a:spcPct val="100000"/>
              </a:lnSpc>
              <a:spcBef>
                <a:spcPts val="0"/>
              </a:spcBef>
              <a:spcAft>
                <a:spcPts val="0"/>
              </a:spcAft>
              <a:buNone/>
            </a:pPr>
            <a:r>
              <a:t/>
            </a:r>
            <a:endParaRPr b="0" i="0" sz="800" u="none" cap="none" strike="noStrike">
              <a:solidFill>
                <a:srgbClr val="000000"/>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El municipio cuenta con un total de 38 010 habitantes, siendo 18 137 hombres y 19 873 mujeres.</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El entorno de este gran valle de vegetación árida y de suelo rico en colorido de tonos rojizos contrasta con una bella alfombra formada por un conjunto de nogales que corren por el fondo de este gran valle.</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Tecozautla es una población turística rica en construcciones coloniales y de estrechas calles que convergen en la plaza principal donde sobresale la majestuosidad del reloj municipal, torre de cantera de principios del siglo pasado y que es símbolo de fortaleza de todos sus habitantes.</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La pequeña ciudad está compuesta por añejas casonas de cantera con floridos y aromáticos jardines interiores rodeados de aromas de jazmines, </a:t>
            </a:r>
            <a:r>
              <a:rPr lang="es-MX" sz="800">
                <a:latin typeface="Times New Roman"/>
                <a:ea typeface="Times New Roman"/>
                <a:cs typeface="Times New Roman"/>
                <a:sym typeface="Times New Roman"/>
              </a:rPr>
              <a:t>azahares</a:t>
            </a:r>
            <a:r>
              <a:rPr b="0" i="0" lang="es-MX" sz="800" u="none" cap="none" strike="noStrike">
                <a:solidFill>
                  <a:srgbClr val="000000"/>
                </a:solidFill>
                <a:latin typeface="Times New Roman"/>
                <a:ea typeface="Times New Roman"/>
                <a:cs typeface="Times New Roman"/>
                <a:sym typeface="Times New Roman"/>
              </a:rPr>
              <a:t> y buganvilias que cobijadas por las ramas de sus enormes nogales produce un efecto relajante.</a:t>
            </a:r>
            <a:endParaRPr/>
          </a:p>
        </p:txBody>
      </p:sp>
      <p:sp>
        <p:nvSpPr>
          <p:cNvPr id="41" name="Google Shape;41;p1"/>
          <p:cNvSpPr/>
          <p:nvPr/>
        </p:nvSpPr>
        <p:spPr>
          <a:xfrm>
            <a:off x="1782087" y="2604540"/>
            <a:ext cx="2605834" cy="28374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s-MX" sz="800" u="none" cap="none" strike="noStrike">
                <a:solidFill>
                  <a:schemeClr val="dk1"/>
                </a:solidFill>
                <a:latin typeface="Times New Roman"/>
                <a:ea typeface="Times New Roman"/>
                <a:cs typeface="Times New Roman"/>
                <a:sym typeface="Times New Roman"/>
              </a:rPr>
              <a:t>Temperatura:</a:t>
            </a:r>
            <a:r>
              <a:rPr b="0" i="0" lang="es-MX" sz="800" u="none" cap="none" strike="noStrike">
                <a:solidFill>
                  <a:schemeClr val="dk1"/>
                </a:solidFill>
                <a:latin typeface="Times New Roman"/>
                <a:ea typeface="Times New Roman"/>
                <a:cs typeface="Times New Roman"/>
                <a:sym typeface="Times New Roman"/>
              </a:rPr>
              <a:t> Media anual de 17 °C</a:t>
            </a:r>
            <a:endParaRPr/>
          </a:p>
        </p:txBody>
      </p:sp>
      <p:sp>
        <p:nvSpPr>
          <p:cNvPr id="42" name="Google Shape;42;p1"/>
          <p:cNvSpPr/>
          <p:nvPr/>
        </p:nvSpPr>
        <p:spPr>
          <a:xfrm>
            <a:off x="5042299" y="4033611"/>
            <a:ext cx="938664"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Otomí </a:t>
            </a:r>
            <a:endParaRPr/>
          </a:p>
        </p:txBody>
      </p:sp>
      <p:sp>
        <p:nvSpPr>
          <p:cNvPr id="43" name="Google Shape;43;p1"/>
          <p:cNvSpPr/>
          <p:nvPr/>
        </p:nvSpPr>
        <p:spPr>
          <a:xfrm>
            <a:off x="3485777"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44" name="Google Shape;44;p1"/>
          <p:cNvSpPr/>
          <p:nvPr/>
        </p:nvSpPr>
        <p:spPr>
          <a:xfrm>
            <a:off x="3466497" y="4990674"/>
            <a:ext cx="124622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Localización :</a:t>
            </a:r>
            <a:endParaRPr/>
          </a:p>
        </p:txBody>
      </p:sp>
      <p:pic>
        <p:nvPicPr>
          <p:cNvPr id="45" name="Google Shape;45;p1"/>
          <p:cNvPicPr preferRelativeResize="0"/>
          <p:nvPr/>
        </p:nvPicPr>
        <p:blipFill rotWithShape="1">
          <a:blip r:embed="rId4">
            <a:alphaModFix/>
          </a:blip>
          <a:srcRect b="0" l="0" r="0" t="0"/>
          <a:stretch/>
        </p:blipFill>
        <p:spPr>
          <a:xfrm>
            <a:off x="5511631" y="189063"/>
            <a:ext cx="628366" cy="677457"/>
          </a:xfrm>
          <a:prstGeom prst="rect">
            <a:avLst/>
          </a:prstGeom>
          <a:noFill/>
          <a:ln>
            <a:noFill/>
          </a:ln>
        </p:spPr>
      </p:pic>
      <p:sp>
        <p:nvSpPr>
          <p:cNvPr id="46" name="Google Shape;46;p1"/>
          <p:cNvSpPr/>
          <p:nvPr/>
        </p:nvSpPr>
        <p:spPr>
          <a:xfrm>
            <a:off x="1879164" y="210762"/>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47" name="Google Shape;47;p1"/>
          <p:cNvSpPr/>
          <p:nvPr/>
        </p:nvSpPr>
        <p:spPr>
          <a:xfrm>
            <a:off x="5915202" y="834126"/>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48" name="Google Shape;48;p1"/>
          <p:cNvPicPr preferRelativeResize="0"/>
          <p:nvPr/>
        </p:nvPicPr>
        <p:blipFill rotWithShape="1">
          <a:blip r:embed="rId5">
            <a:alphaModFix/>
          </a:blip>
          <a:srcRect b="0" l="0" r="0" t="0"/>
          <a:stretch/>
        </p:blipFill>
        <p:spPr>
          <a:xfrm>
            <a:off x="6139997" y="316196"/>
            <a:ext cx="443978" cy="364201"/>
          </a:xfrm>
          <a:prstGeom prst="rect">
            <a:avLst/>
          </a:prstGeom>
          <a:noFill/>
          <a:ln>
            <a:noFill/>
          </a:ln>
        </p:spPr>
      </p:pic>
      <p:sp>
        <p:nvSpPr>
          <p:cNvPr id="49" name="Google Shape;49;p1"/>
          <p:cNvSpPr/>
          <p:nvPr/>
        </p:nvSpPr>
        <p:spPr>
          <a:xfrm>
            <a:off x="458278" y="1817350"/>
            <a:ext cx="3929642"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50" name="Google Shape;50;p1"/>
          <p:cNvSpPr/>
          <p:nvPr/>
        </p:nvSpPr>
        <p:spPr>
          <a:xfrm>
            <a:off x="4424884" y="439941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51" name="Google Shape;51;p1"/>
          <p:cNvSpPr/>
          <p:nvPr/>
        </p:nvSpPr>
        <p:spPr>
          <a:xfrm>
            <a:off x="4768962" y="4627206"/>
            <a:ext cx="1601010"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Cultural y Turismo </a:t>
            </a:r>
            <a:endParaRPr/>
          </a:p>
        </p:txBody>
      </p:sp>
      <p:sp>
        <p:nvSpPr>
          <p:cNvPr id="52" name="Google Shape;52;p1"/>
          <p:cNvSpPr/>
          <p:nvPr/>
        </p:nvSpPr>
        <p:spPr>
          <a:xfrm>
            <a:off x="2819353" y="489892"/>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pic>
        <p:nvPicPr>
          <p:cNvPr id="53" name="Google Shape;53;p1"/>
          <p:cNvPicPr preferRelativeResize="0"/>
          <p:nvPr/>
        </p:nvPicPr>
        <p:blipFill rotWithShape="1">
          <a:blip r:embed="rId6">
            <a:alphaModFix/>
          </a:blip>
          <a:srcRect b="11467" l="7287" r="7287" t="15817"/>
          <a:stretch/>
        </p:blipFill>
        <p:spPr>
          <a:xfrm>
            <a:off x="3531516" y="5746976"/>
            <a:ext cx="2890965" cy="1841992"/>
          </a:xfrm>
          <a:prstGeom prst="rect">
            <a:avLst/>
          </a:prstGeom>
          <a:noFill/>
          <a:ln>
            <a:noFill/>
          </a:ln>
        </p:spPr>
      </p:pic>
      <p:pic>
        <p:nvPicPr>
          <p:cNvPr id="54" name="Google Shape;54;p1"/>
          <p:cNvPicPr preferRelativeResize="0"/>
          <p:nvPr/>
        </p:nvPicPr>
        <p:blipFill rotWithShape="1">
          <a:blip r:embed="rId7">
            <a:alphaModFix/>
          </a:blip>
          <a:srcRect b="0" l="22206" r="0" t="0"/>
          <a:stretch/>
        </p:blipFill>
        <p:spPr>
          <a:xfrm>
            <a:off x="4455710" y="1403579"/>
            <a:ext cx="1976960" cy="1717537"/>
          </a:xfrm>
          <a:prstGeom prst="rect">
            <a:avLst/>
          </a:prstGeom>
          <a:noFill/>
          <a:ln>
            <a:noFill/>
          </a:ln>
        </p:spPr>
      </p:pic>
      <p:sp>
        <p:nvSpPr>
          <p:cNvPr id="55" name="Google Shape;55;p1"/>
          <p:cNvSpPr txBox="1"/>
          <p:nvPr/>
        </p:nvSpPr>
        <p:spPr>
          <a:xfrm>
            <a:off x="609605" y="2407102"/>
            <a:ext cx="1156941"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Semiseco semicálido (54.0%) y semiseco templado (46.0%).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