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hxAldzcFjatfJUVQkRCSa/2YAx2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488950" y="1295540"/>
            <a:ext cx="201850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FERIA DE LA FRUTA </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596318" y="612926"/>
            <a:ext cx="2589170"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CLAVE: </a:t>
            </a:r>
            <a:r>
              <a:rPr b="0" i="0" lang="es-MX" sz="900" u="none" cap="none" strike="noStrike">
                <a:solidFill>
                  <a:srgbClr val="000000"/>
                </a:solidFill>
                <a:latin typeface="Arial"/>
                <a:ea typeface="Arial"/>
                <a:cs typeface="Arial"/>
                <a:sym typeface="Arial"/>
              </a:rPr>
              <a:t>ICAF-TEC1</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CATEGORÍA:</a:t>
            </a:r>
            <a:r>
              <a:rPr b="0" i="0" lang="es-MX" sz="900" u="none" cap="none" strike="noStrike">
                <a:solidFill>
                  <a:srgbClr val="000000"/>
                </a:solidFill>
                <a:latin typeface="Arial"/>
                <a:ea typeface="Arial"/>
                <a:cs typeface="Arial"/>
                <a:sym typeface="Arial"/>
              </a:rPr>
              <a:t> INMATERIALES CULTURALES</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SUBCATEGORÍA: </a:t>
            </a:r>
            <a:r>
              <a:rPr b="0" i="0" lang="es-MX" sz="900" u="none" cap="none" strike="noStrike">
                <a:solidFill>
                  <a:srgbClr val="000000"/>
                </a:solidFill>
                <a:latin typeface="Arial"/>
                <a:ea typeface="Arial"/>
                <a:cs typeface="Arial"/>
                <a:sym typeface="Arial"/>
              </a:rPr>
              <a:t>ACTOS FESTIVOS </a:t>
            </a:r>
            <a:endParaRPr b="0" i="0" sz="900" u="none" cap="none" strike="noStrike">
              <a:solidFill>
                <a:srgbClr val="000000"/>
              </a:solidFill>
              <a:latin typeface="Arial"/>
              <a:ea typeface="Arial"/>
              <a:cs typeface="Arial"/>
              <a:sym typeface="Arial"/>
            </a:endParaRPr>
          </a:p>
        </p:txBody>
      </p:sp>
      <p:sp>
        <p:nvSpPr>
          <p:cNvPr id="24" name="Google Shape;24;p1"/>
          <p:cNvSpPr/>
          <p:nvPr/>
        </p:nvSpPr>
        <p:spPr>
          <a:xfrm>
            <a:off x="351005" y="2470001"/>
            <a:ext cx="6094518" cy="32316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La Feria de la Fruta Tecozautla se inició en el año 1934 con el objetivo impulsar el comercio de frutas en las diversas variedades de manzanas, tunas, mango, guayaba, durazno y la granada, cultivadas en la región.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Anualmente, la Feria de la Fruta se celebra el 25 de julio, en honor a Santiago Apóstol, esta tradición consiste en adornar la Parroquia de Santiago Apóstol con gran colorido, y los devotos le llevan hasta su altar frutas que se dan en la región, la celebración representa una tradición que lleva más de 50 años.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se disfruta de grandes eventos artísticos y culturales, como juegos mecánicos, palenques, jaripeos, bailes populares, vistosos fuegos pirotécnicos, un mercado popular con venta de antojitos y artesanías.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marco que encierra esta fiesta son los juegos pirotécnicos que hacen del cielo un lienzo con diversas formas multicolor que reflejan la alegría que tenemos por agradar el Padre de esta tierra.</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También son de destacar las carreras de caballos, torneos de pesca deportiva y muestras gastronómicas cuyos principales platillos </a:t>
            </a:r>
            <a:r>
              <a:rPr lang="es-MX" sz="1200"/>
              <a:t>están</a:t>
            </a:r>
            <a:r>
              <a:rPr b="0" i="0" lang="es-MX" sz="1200" u="none" cap="none" strike="noStrike">
                <a:solidFill>
                  <a:srgbClr val="000000"/>
                </a:solidFill>
                <a:latin typeface="Arial"/>
                <a:ea typeface="Arial"/>
                <a:cs typeface="Arial"/>
                <a:sym typeface="Arial"/>
              </a:rPr>
              <a:t> elaborados con ricas frutas de la región del Valle del Mezquital.</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391004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UBICACIÓN: </a:t>
            </a:r>
            <a:r>
              <a:rPr b="0" i="0" lang="es-MX" sz="950" u="none" cap="none" strike="noStrike">
                <a:solidFill>
                  <a:srgbClr val="000000"/>
                </a:solidFill>
                <a:latin typeface="Arial"/>
                <a:ea typeface="Arial"/>
                <a:cs typeface="Arial"/>
                <a:sym typeface="Arial"/>
              </a:rPr>
              <a:t>C. 16 de Enero 2 Sur 18, Hidalgo, 42440 Hidalgo, Hgo.</a:t>
            </a:r>
            <a:endParaRPr/>
          </a:p>
          <a:p>
            <a:pPr indent="0" lvl="0" marL="0" marR="0" rtl="0" algn="l">
              <a:lnSpc>
                <a:spcPct val="100000"/>
              </a:lnSpc>
              <a:spcBef>
                <a:spcPts val="0"/>
              </a:spcBef>
              <a:spcAft>
                <a:spcPts val="0"/>
              </a:spcAft>
              <a:buNone/>
            </a:pPr>
            <a:r>
              <a:rPr b="1" i="0" lang="es-MX" sz="950" u="none" cap="none" strike="noStrike">
                <a:solidFill>
                  <a:srgbClr val="000000"/>
                </a:solidFill>
                <a:latin typeface="Arial"/>
                <a:ea typeface="Arial"/>
                <a:cs typeface="Arial"/>
                <a:sym typeface="Arial"/>
              </a:rPr>
              <a:t>COORDENADAS : </a:t>
            </a:r>
            <a:r>
              <a:rPr b="0" i="0" lang="es-MX" sz="1050" u="none" cap="none" strike="noStrike">
                <a:solidFill>
                  <a:srgbClr val="000000"/>
                </a:solidFill>
                <a:latin typeface="Arial"/>
                <a:ea typeface="Arial"/>
                <a:cs typeface="Arial"/>
                <a:sym typeface="Arial"/>
              </a:rPr>
              <a:t>20°32'03.3"N 99°38'02.3"W</a:t>
            </a:r>
            <a:endParaRPr b="0" i="0" sz="950" u="none" cap="none" strike="noStrike">
              <a:solidFill>
                <a:srgbClr val="000000"/>
              </a:solidFill>
              <a:latin typeface="Arial"/>
              <a:ea typeface="Arial"/>
              <a:cs typeface="Arial"/>
              <a:sym typeface="Arial"/>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sp>
        <p:nvSpPr>
          <p:cNvPr id="28" name="Google Shape;28;p1"/>
          <p:cNvSpPr/>
          <p:nvPr/>
        </p:nvSpPr>
        <p:spPr>
          <a:xfrm>
            <a:off x="2672693" y="472182"/>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