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h6jUuhcKTmoB7xl1zxhDx82dzQ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 name="Google Shape;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666975" y="170552"/>
            <a:ext cx="1187004" cy="395419"/>
          </a:xfrm>
          <a:prstGeom prst="rect">
            <a:avLst/>
          </a:prstGeom>
          <a:noFill/>
          <a:ln>
            <a:noFill/>
          </a:ln>
        </p:spPr>
      </p:pic>
      <p:sp>
        <p:nvSpPr>
          <p:cNvPr id="21" name="Google Shape;21;p1"/>
          <p:cNvSpPr/>
          <p:nvPr/>
        </p:nvSpPr>
        <p:spPr>
          <a:xfrm>
            <a:off x="2747606" y="1247509"/>
            <a:ext cx="15215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EL CARNAVAL </a:t>
            </a:r>
            <a:endParaRPr/>
          </a:p>
        </p:txBody>
      </p:sp>
      <p:sp>
        <p:nvSpPr>
          <p:cNvPr id="22" name="Google Shape;22;p1"/>
          <p:cNvSpPr/>
          <p:nvPr/>
        </p:nvSpPr>
        <p:spPr>
          <a:xfrm>
            <a:off x="300626" y="1752181"/>
            <a:ext cx="3367096"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Tecozautla, Hidalgo.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C. 16 de Enero 2 Sur 18, Hidalgo, 42440 Hidalgo,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20°32'03.3"N 99°38'02.3"W </a:t>
            </a:r>
            <a:endParaRPr/>
          </a:p>
        </p:txBody>
      </p:sp>
      <p:sp>
        <p:nvSpPr>
          <p:cNvPr id="23" name="Google Shape;23;p1"/>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1"/>
          <p:cNvSpPr/>
          <p:nvPr/>
        </p:nvSpPr>
        <p:spPr>
          <a:xfrm>
            <a:off x="300626" y="3517960"/>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00626" y="3893512"/>
            <a:ext cx="6142733" cy="495520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Pueblo Mágico de Tecozautla es un paraíso natural dentro de un gran valle compuesto por mesetas, fallas geológicas y domos volcánicos que lo rodean. Es una población turística de ambiente colonial, con estrechas calles que desembocan en la plaza principal donde predomina la majestuosidad del reloj municipal, una torre de cantera de principios del siglo pasado y que es símbolo de fortaleza de todos sus habitantes.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Una de las celebraciones más esperadas del Pueblo Mágico es su tradicional carnaval, es una festividad donde se puede observar la fusión de la tradición indígena y católica. Esta festividad conserva elementos propios de la cultura otomí: La cascaroniza es una tradición que simboliza el perdón y la hermandad.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Se realiza en la Parroquia de Santiago Apóstol y Ex Convento Franciscano, donde se reúnen los mayordomos con ofrendas para el Santo del lugar. </a:t>
            </a:r>
            <a:endParaRPr b="1"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1"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LOS MOROS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Son personas de la comunidad que utilizan un turbante que lleva espejos y listones de colores que convergen hacia su espalda en fusión con una capa, además de una pañoleta con la que ocultan su identidad, se tiene la creencia de que ellos son la guardia de Santiago Apóstol.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LOS XITHAS</a:t>
            </a:r>
            <a:endParaRPr b="1"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Son los personajes centrales del ritual: representan lo viejo, el padre viejo, el abuelo, el tiempo, la sociedad vieja, su transformación en viejo es como un acto mágico.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6" name="Google Shape;26;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ICAF-TEC2</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27" name="Google Shape;27;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8" name="Google Shape;28;p1"/>
          <p:cNvSpPr/>
          <p:nvPr/>
        </p:nvSpPr>
        <p:spPr>
          <a:xfrm>
            <a:off x="1806130" y="11100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9" name="Google Shape;29;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0" name="Google Shape;30;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31" name="Google Shape;31;p1"/>
          <p:cNvSpPr/>
          <p:nvPr/>
        </p:nvSpPr>
        <p:spPr>
          <a:xfrm>
            <a:off x="2747606" y="428414"/>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descr="Carnaval de tecozautla Hidalgo: 2016" id="32" name="Google Shape;32;p1"/>
          <p:cNvPicPr preferRelativeResize="0"/>
          <p:nvPr/>
        </p:nvPicPr>
        <p:blipFill rotWithShape="1">
          <a:blip r:embed="rId6">
            <a:alphaModFix/>
          </a:blip>
          <a:srcRect b="0" l="0" r="0" t="0"/>
          <a:stretch/>
        </p:blipFill>
        <p:spPr>
          <a:xfrm>
            <a:off x="3667722" y="1752181"/>
            <a:ext cx="2762250" cy="18422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8" name="Google Shape;38;p2"/>
          <p:cNvPicPr preferRelativeResize="0"/>
          <p:nvPr/>
        </p:nvPicPr>
        <p:blipFill rotWithShape="1">
          <a:blip r:embed="rId3">
            <a:alphaModFix/>
          </a:blip>
          <a:srcRect b="5061" l="0" r="18234" t="29397"/>
          <a:stretch/>
        </p:blipFill>
        <p:spPr>
          <a:xfrm>
            <a:off x="666975" y="170552"/>
            <a:ext cx="1187004" cy="395419"/>
          </a:xfrm>
          <a:prstGeom prst="rect">
            <a:avLst/>
          </a:prstGeom>
          <a:noFill/>
          <a:ln>
            <a:noFill/>
          </a:ln>
        </p:spPr>
      </p:pic>
      <p:sp>
        <p:nvSpPr>
          <p:cNvPr id="39" name="Google Shape;39;p2"/>
          <p:cNvSpPr/>
          <p:nvPr/>
        </p:nvSpPr>
        <p:spPr>
          <a:xfrm>
            <a:off x="2747606" y="1247509"/>
            <a:ext cx="15215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EL CARNAVAL </a:t>
            </a:r>
            <a:endParaRPr/>
          </a:p>
        </p:txBody>
      </p:sp>
      <p:sp>
        <p:nvSpPr>
          <p:cNvPr id="40" name="Google Shape;40;p2"/>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 name="Google Shape;41;p2"/>
          <p:cNvSpPr/>
          <p:nvPr/>
        </p:nvSpPr>
        <p:spPr>
          <a:xfrm>
            <a:off x="375519" y="1650272"/>
            <a:ext cx="6142733" cy="65556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Ridiculizan muchas situaciones de la vida, se mofan y burlan de los roles de la sociedad, de los caciques, de las autoridades, de lo malo, simbolizan también la fecundidad, el placer, la lujuria y finalmente el apaciguamiento por un momento de las disensiones entre los miembros de las comunidades.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Su atuendo se compone de un disfraz o ropa vieja, </a:t>
            </a:r>
            <a:r>
              <a:rPr lang="es-MX" sz="1200"/>
              <a:t>máscara</a:t>
            </a:r>
            <a:r>
              <a:rPr b="0" i="0" lang="es-MX" sz="1200" u="none" cap="none" strike="noStrike">
                <a:solidFill>
                  <a:srgbClr val="000000"/>
                </a:solidFill>
                <a:latin typeface="Arial"/>
                <a:ea typeface="Arial"/>
                <a:cs typeface="Arial"/>
                <a:sym typeface="Arial"/>
              </a:rPr>
              <a:t> de monstruo, personajes de la política, artistas famosos, viejitos; aunque algunos gustan de vestirse de mujeres. Cabe señalar que es prácticamente imposible </a:t>
            </a:r>
            <a:r>
              <a:rPr lang="es-MX" sz="1200"/>
              <a:t>reconocerlos</a:t>
            </a:r>
            <a:r>
              <a:rPr b="0" i="0" lang="es-MX" sz="1200" u="none" cap="none" strike="noStrike">
                <a:solidFill>
                  <a:srgbClr val="000000"/>
                </a:solidFill>
                <a:latin typeface="Arial"/>
                <a:ea typeface="Arial"/>
                <a:cs typeface="Arial"/>
                <a:sym typeface="Arial"/>
              </a:rPr>
              <a:t>, porque no hablan y usan pañuelos o </a:t>
            </a:r>
            <a:r>
              <a:rPr lang="es-MX" sz="1200"/>
              <a:t>máscaras</a:t>
            </a:r>
            <a:r>
              <a:rPr b="0" i="0" lang="es-MX" sz="1200" u="none" cap="none" strike="noStrike">
                <a:solidFill>
                  <a:srgbClr val="000000"/>
                </a:solidFill>
                <a:latin typeface="Arial"/>
                <a:ea typeface="Arial"/>
                <a:cs typeface="Arial"/>
                <a:sym typeface="Arial"/>
              </a:rPr>
              <a:t> de tela que limita el sudor de su rostro debajo de la </a:t>
            </a:r>
            <a:r>
              <a:rPr lang="es-MX" sz="1200"/>
              <a:t>máscara</a:t>
            </a:r>
            <a:r>
              <a:rPr b="0" i="0" lang="es-MX" sz="1200" u="none" cap="none" strike="noStrike">
                <a:solidFill>
                  <a:srgbClr val="000000"/>
                </a:solidFill>
                <a:latin typeface="Arial"/>
                <a:ea typeface="Arial"/>
                <a:cs typeface="Arial"/>
                <a:sym typeface="Arial"/>
              </a:rPr>
              <a:t> exterior, en ocasiones utilizan elementos que dan más realismo y significado a su personaje.</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Durante los días de carnaval los Xithas inician con el baile al ritmo de la banda, después de la “cascaroniza”, alrededor de las 21:00 horas. implícitamente se entiende que solamente lo harán ellos, sin embargo suelen invitan a mujeres y varones están como espectadores, para los visitantes </a:t>
            </a:r>
            <a:r>
              <a:rPr lang="es-MX" sz="1200"/>
              <a:t>resultará</a:t>
            </a:r>
            <a:r>
              <a:rPr b="0" i="0" lang="es-MX" sz="1200" u="none" cap="none" strike="noStrike">
                <a:solidFill>
                  <a:srgbClr val="000000"/>
                </a:solidFill>
                <a:latin typeface="Arial"/>
                <a:ea typeface="Arial"/>
                <a:cs typeface="Arial"/>
                <a:sym typeface="Arial"/>
              </a:rPr>
              <a:t> curioso ver a los Xithas vestidos de mujeres bailando con otros varones, para ello es necesario entender que solo se trata de la fiesta, de divertirse y al hacerlo divertir a los demás. la pieza preferida por los enmascarados es “la víbora de la mar”, al igual que en las bodas, se forman en una sola fila y corren al ritmo de la música.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trepan el "palo encebado", un tubo de metal de 6 metros de altura lleno de grasa por lo que es difícil </a:t>
            </a:r>
            <a:r>
              <a:rPr lang="es-MX" sz="1200"/>
              <a:t>escalar</a:t>
            </a:r>
            <a:r>
              <a:rPr b="0" i="0" lang="es-MX" sz="1200" u="none" cap="none" strike="noStrike">
                <a:solidFill>
                  <a:srgbClr val="000000"/>
                </a:solidFill>
                <a:latin typeface="Arial"/>
                <a:ea typeface="Arial"/>
                <a:cs typeface="Arial"/>
                <a:sym typeface="Arial"/>
              </a:rPr>
              <a:t> para alcanzar los juguetes, ropa y otros objetos que se han colocado en la cima. Se organizan para subir a un compañero, es un juego entretenido que se acostumbra en gran parte de las fiestas en el valle del mezquital. Al subir avientan la grasa a sus compañeros y en ocasiones a la población que los observa, participando así en la fiesta.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Otro de los juegos es con “los toritos” que son figuras de carrizo, cartón y varas adornado con papeles de colores y por supuesto las ruedas con fuegos artificiales, asimismo cuentan con “buscapiés”. Corren tras “el torito”, lo torean como si al enfrentarlo lo hicieran con la vida misma.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Sin duda uno de los eventos mas esperado de las noches de carnaval es la elección de “la reina” de los Xithas. Participan todos los que personifican al sexo femenino. Se trata de una parodia de las elecciones reales de la belleza femenina.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2" name="Google Shape;42;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ICAF-TEC2</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43" name="Google Shape;43;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4" name="Google Shape;44;p2"/>
          <p:cNvSpPr/>
          <p:nvPr/>
        </p:nvSpPr>
        <p:spPr>
          <a:xfrm>
            <a:off x="1806130" y="11100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5" name="Google Shape;45;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6" name="Google Shape;46;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7" name="Google Shape;47;p2"/>
          <p:cNvSpPr/>
          <p:nvPr/>
        </p:nvSpPr>
        <p:spPr>
          <a:xfrm>
            <a:off x="2747606" y="428414"/>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3" name="Google Shape;53;p3"/>
          <p:cNvPicPr preferRelativeResize="0"/>
          <p:nvPr/>
        </p:nvPicPr>
        <p:blipFill rotWithShape="1">
          <a:blip r:embed="rId3">
            <a:alphaModFix/>
          </a:blip>
          <a:srcRect b="5061" l="0" r="18234" t="29397"/>
          <a:stretch/>
        </p:blipFill>
        <p:spPr>
          <a:xfrm>
            <a:off x="666975" y="170552"/>
            <a:ext cx="1187004" cy="395419"/>
          </a:xfrm>
          <a:prstGeom prst="rect">
            <a:avLst/>
          </a:prstGeom>
          <a:noFill/>
          <a:ln>
            <a:noFill/>
          </a:ln>
        </p:spPr>
      </p:pic>
      <p:sp>
        <p:nvSpPr>
          <p:cNvPr id="54" name="Google Shape;54;p3"/>
          <p:cNvSpPr/>
          <p:nvPr/>
        </p:nvSpPr>
        <p:spPr>
          <a:xfrm>
            <a:off x="2747606" y="1247509"/>
            <a:ext cx="15215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EL CARNAVAL </a:t>
            </a:r>
            <a:endParaRPr/>
          </a:p>
        </p:txBody>
      </p:sp>
      <p:sp>
        <p:nvSpPr>
          <p:cNvPr id="55" name="Google Shape;55;p3"/>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 name="Google Shape;56;p3"/>
          <p:cNvSpPr/>
          <p:nvPr/>
        </p:nvSpPr>
        <p:spPr>
          <a:xfrm>
            <a:off x="357634" y="1613840"/>
            <a:ext cx="6142733" cy="43396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se hacen preguntas generales, se presentan con un seudónimo y toman el micrófono para agradar al público que finalmente es quien decide con sus aplausos. Estás son algunas de las actividades que caracterizan a nuestro pintoresco carnaval, siendo así una de las principales tradiciones de nuestro pueblo mágico.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Por otro lado con el fenómeno de la globalización estamos transmutando valores culturales, adoptando costumbres ajenas y que modifican en parte lo que consideramos nuestro; lo cual no es del todo malo. Sin embargo debemos conservar la esencia de cada una de las festividades.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Uno de los retos sigue siendo educar a la gente desde su propio contexto, entre los cuales fomentar las tradiciones es apenas una parte, es una labor de todos: padres de familia, autoridades religiosas, autoridades civiles, centros educativos, mayordomías, etc., de igual manera se deben implementar estrategias que permitan que los que ya son Xithas conozcan un poco más del origen de lo que hacen para que no se conviertan solo objetos de la tradición, estamos convencidos de la importancia de la toma de conciencia en cada uno de ellos, otra estrategia </a:t>
            </a:r>
            <a:r>
              <a:rPr lang="es-MX" sz="1200"/>
              <a:t>sería</a:t>
            </a:r>
            <a:r>
              <a:rPr b="0" i="0" lang="es-MX" sz="1200" u="none" cap="none" strike="noStrike">
                <a:solidFill>
                  <a:srgbClr val="000000"/>
                </a:solidFill>
                <a:latin typeface="Arial"/>
                <a:ea typeface="Arial"/>
                <a:cs typeface="Arial"/>
                <a:sym typeface="Arial"/>
              </a:rPr>
              <a:t> fomentar la participación de nuevos Xithas, además de democratizar al organismo que coordina a los mismos “enmascarados”.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Trabajan para reunir recursos económicos, además de aportar económicamente cada Xitha, sin saber con precisión las erogaciones. En fin son algunos aspectos que deben tomar en cuenta para mejorar las tradiciones sin perder los elementos que los distinguen.</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57" name="Google Shape;57;p3"/>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ICAF-TEC2</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58" name="Google Shape;58;p3"/>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59" name="Google Shape;59;p3"/>
          <p:cNvSpPr/>
          <p:nvPr/>
        </p:nvSpPr>
        <p:spPr>
          <a:xfrm>
            <a:off x="1806130" y="11100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60" name="Google Shape;60;p3"/>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61" name="Google Shape;61;p3"/>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62" name="Google Shape;62;p3"/>
          <p:cNvSpPr/>
          <p:nvPr/>
        </p:nvSpPr>
        <p:spPr>
          <a:xfrm>
            <a:off x="2747606" y="428414"/>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