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8jhe462tdMnB7PI8fiVVP5ptV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ICAF-TEC2</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sp>
        <p:nvSpPr>
          <p:cNvPr id="22" name="Google Shape;22;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3" name="Google Shape;23;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5" name="Google Shape;25;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6" name="Google Shape;26;p1"/>
          <p:cNvSpPr/>
          <p:nvPr/>
        </p:nvSpPr>
        <p:spPr>
          <a:xfrm>
            <a:off x="434872" y="1367638"/>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lugar:</a:t>
            </a:r>
            <a:endParaRPr/>
          </a:p>
        </p:txBody>
      </p:sp>
      <p:sp>
        <p:nvSpPr>
          <p:cNvPr id="27" name="Google Shape;27;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8" name="Google Shape;28;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1" name="Google Shape;31;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2" name="Google Shape;32;p1"/>
          <p:cNvSpPr/>
          <p:nvPr/>
        </p:nvSpPr>
        <p:spPr>
          <a:xfrm>
            <a:off x="554622" y="5046290"/>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3" name="Google Shape;33;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1"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  </a:t>
            </a:r>
            <a:r>
              <a:rPr b="0" i="0" lang="es-MX" sz="800" u="none" cap="none" strike="noStrike">
                <a:solidFill>
                  <a:schemeClr val="dk1"/>
                </a:solidFill>
                <a:latin typeface="Times New Roman"/>
                <a:ea typeface="Times New Roman"/>
                <a:cs typeface="Times New Roman"/>
                <a:sym typeface="Times New Roman"/>
              </a:rPr>
              <a:t>Actos Festivos </a:t>
            </a:r>
            <a:endParaRPr/>
          </a:p>
        </p:txBody>
      </p:sp>
      <p:sp>
        <p:nvSpPr>
          <p:cNvPr id="34" name="Google Shape;34;p1"/>
          <p:cNvSpPr/>
          <p:nvPr/>
        </p:nvSpPr>
        <p:spPr>
          <a:xfrm>
            <a:off x="1427451" y="1471041"/>
            <a:ext cx="85953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Tecozautla Hgo.</a:t>
            </a:r>
            <a:endParaRPr/>
          </a:p>
        </p:txBody>
      </p:sp>
      <p:sp>
        <p:nvSpPr>
          <p:cNvPr id="35" name="Google Shape;35;p1"/>
          <p:cNvSpPr/>
          <p:nvPr/>
        </p:nvSpPr>
        <p:spPr>
          <a:xfrm>
            <a:off x="1626786" y="1915735"/>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 16 de Enero 2 Sur 18, Hidalgo, 42440 Hidalgo, Hgo.</a:t>
            </a:r>
            <a:endParaRPr/>
          </a:p>
        </p:txBody>
      </p:sp>
      <p:sp>
        <p:nvSpPr>
          <p:cNvPr id="36" name="Google Shape;36;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7" name="Google Shape;37;p1"/>
          <p:cNvSpPr/>
          <p:nvPr/>
        </p:nvSpPr>
        <p:spPr>
          <a:xfrm>
            <a:off x="554622" y="5315243"/>
            <a:ext cx="2764311" cy="26776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Uno de los retos sigue siendo educar a la gente desde su propio contexto, entre los cuales fomentar las tradiciones es apenas una parte, es una labor de todos: padres de familia, autoridades religiosas, autoridades civiles, centros educativos, mayordomías, etc., de igual manera se deben implementar estrategias que permitan que los que ya son Xithas conozcan un poco más del origen de lo que hacen para que no se conviertan solo objetos de la tradición, estamos convencidos de la importancia de la toma de conciencia en cada uno de ellos, otra estrategia </a:t>
            </a:r>
            <a:r>
              <a:rPr lang="es-MX" sz="800">
                <a:latin typeface="Times New Roman"/>
                <a:ea typeface="Times New Roman"/>
                <a:cs typeface="Times New Roman"/>
                <a:sym typeface="Times New Roman"/>
              </a:rPr>
              <a:t>sería</a:t>
            </a:r>
            <a:r>
              <a:rPr b="0" i="0" lang="es-MX" sz="800" u="none" cap="none" strike="noStrike">
                <a:solidFill>
                  <a:srgbClr val="000000"/>
                </a:solidFill>
                <a:latin typeface="Times New Roman"/>
                <a:ea typeface="Times New Roman"/>
                <a:cs typeface="Times New Roman"/>
                <a:sym typeface="Times New Roman"/>
              </a:rPr>
              <a:t> fomentar la participación de nuevos Xithas, además de democratizar al organismo que coordina a los mismos “enmascarados”. </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Trabajan para reunir recursos económicos, además de aportar económicamente cada Xitha, sin saber con precisión las erogaciones. En fin son algunos aspectos que deben tomar en cuenta para mejorar las tradiciones sin perder los elementos que los distinguen.</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Por tal motivo es importante dar a conocer a las nuevas generaciones de estos actos y tradiciones que han representado al municipio y al estado de Hidalgo por mucho tiempo, para fomentar la cultura y mantener las tradiciones.  </a:t>
            </a:r>
            <a:endParaRPr/>
          </a:p>
        </p:txBody>
      </p:sp>
      <p:sp>
        <p:nvSpPr>
          <p:cNvPr id="38" name="Google Shape;38;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39" name="Google Shape;39;p1"/>
          <p:cNvSpPr/>
          <p:nvPr/>
        </p:nvSpPr>
        <p:spPr>
          <a:xfrm>
            <a:off x="1776038" y="2289221"/>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20°32'03.3"N 99°38'02.3"W </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0" name="Google Shape;40;p1"/>
          <p:cNvSpPr/>
          <p:nvPr/>
        </p:nvSpPr>
        <p:spPr>
          <a:xfrm>
            <a:off x="420320" y="2957788"/>
            <a:ext cx="3864078"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municipio cuenta con un total de 38 010 habitantes, siendo 18 137 hombres y 19 873 mujeres.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entorno de este gran valle de vegetación árida y de suelo rico en colorido de tonos rojizos contrasta con una bella alfombra formada por un conjunto de nogales que corren por el fondo de este gran valle.</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Tecozautla es una población turística rica en construcciones coloniales y de estrechas calles que convergen en la plaza principal donde sobresale la majestuosidad del reloj municipal, torre de cantera de principios del siglo pasado y que es símbolo de fortaleza de todos sus habitantes.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La pequeña ciudad está compuesta por añejas casonas de cantera con floridos y aromáticos jardines interiores rodeados de aromas de jazmines, </a:t>
            </a:r>
            <a:r>
              <a:rPr lang="es-MX" sz="800">
                <a:latin typeface="Times New Roman"/>
                <a:ea typeface="Times New Roman"/>
                <a:cs typeface="Times New Roman"/>
                <a:sym typeface="Times New Roman"/>
              </a:rPr>
              <a:t>azahares</a:t>
            </a:r>
            <a:r>
              <a:rPr b="0" i="0" lang="es-MX" sz="800" u="none" cap="none" strike="noStrike">
                <a:solidFill>
                  <a:srgbClr val="000000"/>
                </a:solidFill>
                <a:latin typeface="Times New Roman"/>
                <a:ea typeface="Times New Roman"/>
                <a:cs typeface="Times New Roman"/>
                <a:sym typeface="Times New Roman"/>
              </a:rPr>
              <a:t> y buganvilias que cobijadas por las ramas de sus enormes nogales produce un efecto relajante.</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41" name="Google Shape;41;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Media anual de 17 °C</a:t>
            </a:r>
            <a:endParaRPr/>
          </a:p>
        </p:txBody>
      </p:sp>
      <p:sp>
        <p:nvSpPr>
          <p:cNvPr id="42" name="Google Shape;42;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a:t>
            </a:r>
            <a:endParaRPr/>
          </a:p>
        </p:txBody>
      </p:sp>
      <p:sp>
        <p:nvSpPr>
          <p:cNvPr id="43" name="Google Shape;43;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4" name="Google Shape;44;p1"/>
          <p:cNvSpPr/>
          <p:nvPr/>
        </p:nvSpPr>
        <p:spPr>
          <a:xfrm>
            <a:off x="3485777" y="5027720"/>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a:t>
            </a:r>
            <a:endParaRPr/>
          </a:p>
        </p:txBody>
      </p:sp>
      <p:pic>
        <p:nvPicPr>
          <p:cNvPr id="45" name="Google Shape;45;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6" name="Google Shape;46;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7" name="Google Shape;47;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8" name="Google Shape;48;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49" name="Google Shape;49;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50" name="Google Shape;50;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1" name="Google Shape;51;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Cultural y Turismo </a:t>
            </a:r>
            <a:endParaRPr/>
          </a:p>
        </p:txBody>
      </p:sp>
      <p:sp>
        <p:nvSpPr>
          <p:cNvPr id="52" name="Google Shape;52;p1"/>
          <p:cNvSpPr/>
          <p:nvPr/>
        </p:nvSpPr>
        <p:spPr>
          <a:xfrm>
            <a:off x="2803799" y="489892"/>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53" name="Google Shape;53;p1"/>
          <p:cNvPicPr preferRelativeResize="0"/>
          <p:nvPr/>
        </p:nvPicPr>
        <p:blipFill rotWithShape="1">
          <a:blip r:embed="rId6">
            <a:alphaModFix/>
          </a:blip>
          <a:srcRect b="0" l="0" r="33209" t="0"/>
          <a:stretch/>
        </p:blipFill>
        <p:spPr>
          <a:xfrm>
            <a:off x="4455710" y="1408216"/>
            <a:ext cx="1984206" cy="1727103"/>
          </a:xfrm>
          <a:prstGeom prst="rect">
            <a:avLst/>
          </a:prstGeom>
          <a:noFill/>
          <a:ln>
            <a:noFill/>
          </a:ln>
        </p:spPr>
      </p:pic>
      <p:sp>
        <p:nvSpPr>
          <p:cNvPr id="54" name="Google Shape;54;p1"/>
          <p:cNvSpPr txBox="1"/>
          <p:nvPr/>
        </p:nvSpPr>
        <p:spPr>
          <a:xfrm>
            <a:off x="593314" y="2394846"/>
            <a:ext cx="110323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Semiseco semicálido (54.0%) y semiseco templado (46.0%). </a:t>
            </a:r>
            <a:endParaRPr/>
          </a:p>
        </p:txBody>
      </p:sp>
      <p:pic>
        <p:nvPicPr>
          <p:cNvPr id="55" name="Google Shape;55;p1"/>
          <p:cNvPicPr preferRelativeResize="0"/>
          <p:nvPr/>
        </p:nvPicPr>
        <p:blipFill rotWithShape="1">
          <a:blip r:embed="rId7">
            <a:alphaModFix/>
          </a:blip>
          <a:srcRect b="0" l="0" r="0" t="0"/>
          <a:stretch/>
        </p:blipFill>
        <p:spPr>
          <a:xfrm>
            <a:off x="3530497" y="5675772"/>
            <a:ext cx="2895851" cy="18411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