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Lst>
  <p:sldSz cy="9144000" cx="6858000"/>
  <p:notesSz cx="6858000" cy="9144000"/>
  <p:embeddedFontLst>
    <p:embeddedFont>
      <p:font typeface="Dosis"/>
      <p:regular r:id="rId6"/>
      <p:bold r:id="rId7"/>
    </p:embeddedFont>
    <p:embeddedFont>
      <p:font typeface="Roboto"/>
      <p:regular r:id="rId8"/>
      <p:bold r:id="rId9"/>
      <p:italic r:id="rId10"/>
      <p:boldItalic r:id="rId1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2" roundtripDataSignature="AMtx7mi6I8XaSp1ttDCZE7Q5aqfV0uTr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11" Type="http://schemas.openxmlformats.org/officeDocument/2006/relationships/font" Target="fonts/Roboto-boldItalic.fntdata"/><Relationship Id="rId10" Type="http://schemas.openxmlformats.org/officeDocument/2006/relationships/font" Target="fonts/Roboto-italic.fntdata"/><Relationship Id="rId12" Type="http://customschemas.google.com/relationships/presentationmetadata" Target="metadata"/><Relationship Id="rId9" Type="http://schemas.openxmlformats.org/officeDocument/2006/relationships/font" Target="fonts/Roboto-bold.fntdata"/><Relationship Id="rId5" Type="http://schemas.openxmlformats.org/officeDocument/2006/relationships/slide" Target="slides/slide1.xml"/><Relationship Id="rId6" Type="http://schemas.openxmlformats.org/officeDocument/2006/relationships/font" Target="fonts/Dosis-regular.fntdata"/><Relationship Id="rId7" Type="http://schemas.openxmlformats.org/officeDocument/2006/relationships/font" Target="fonts/Dosis-bold.fntdata"/><Relationship Id="rId8" Type="http://schemas.openxmlformats.org/officeDocument/2006/relationships/font" Target="fonts/Roboto-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3"/>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3"/>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3"/>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3"/>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3"/>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2"/>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2"/>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2"/>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pic>
        <p:nvPicPr>
          <p:cNvPr id="19" name="Google Shape;19;p1"/>
          <p:cNvPicPr preferRelativeResize="0"/>
          <p:nvPr/>
        </p:nvPicPr>
        <p:blipFill rotWithShape="1">
          <a:blip r:embed="rId3">
            <a:alphaModFix/>
          </a:blip>
          <a:srcRect b="5061" l="0" r="18234" t="29397"/>
          <a:stretch/>
        </p:blipFill>
        <p:spPr>
          <a:xfrm>
            <a:off x="730778" y="198385"/>
            <a:ext cx="1187004" cy="395419"/>
          </a:xfrm>
          <a:prstGeom prst="rect">
            <a:avLst/>
          </a:prstGeom>
          <a:noFill/>
          <a:ln>
            <a:noFill/>
          </a:ln>
        </p:spPr>
      </p:pic>
      <p:pic>
        <p:nvPicPr>
          <p:cNvPr id="20" name="Google Shape;20;p1"/>
          <p:cNvPicPr preferRelativeResize="0"/>
          <p:nvPr/>
        </p:nvPicPr>
        <p:blipFill rotWithShape="1">
          <a:blip r:embed="rId4">
            <a:alphaModFix/>
          </a:blip>
          <a:srcRect b="0" l="0" r="0" t="0"/>
          <a:stretch/>
        </p:blipFill>
        <p:spPr>
          <a:xfrm>
            <a:off x="5632033" y="-28325"/>
            <a:ext cx="779065" cy="839930"/>
          </a:xfrm>
          <a:prstGeom prst="rect">
            <a:avLst/>
          </a:prstGeom>
          <a:noFill/>
          <a:ln>
            <a:noFill/>
          </a:ln>
        </p:spPr>
      </p:pic>
      <p:sp>
        <p:nvSpPr>
          <p:cNvPr id="21" name="Google Shape;21;p1"/>
          <p:cNvSpPr/>
          <p:nvPr/>
        </p:nvSpPr>
        <p:spPr>
          <a:xfrm>
            <a:off x="2800307" y="1261412"/>
            <a:ext cx="1471878"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1" i="0" lang="es-MX" sz="1400" u="none" cap="none" strike="noStrike">
                <a:solidFill>
                  <a:srgbClr val="CC6600"/>
                </a:solidFill>
                <a:latin typeface="Arial"/>
                <a:ea typeface="Arial"/>
                <a:cs typeface="Arial"/>
                <a:sym typeface="Arial"/>
              </a:rPr>
              <a:t>EL CARNAVAL</a:t>
            </a:r>
            <a:endParaRPr b="1" i="0" sz="1400" u="none" cap="none" strike="noStrike">
              <a:solidFill>
                <a:srgbClr val="CC6600"/>
              </a:solidFill>
              <a:latin typeface="Arial"/>
              <a:ea typeface="Arial"/>
              <a:cs typeface="Arial"/>
              <a:sym typeface="Arial"/>
            </a:endParaRPr>
          </a:p>
        </p:txBody>
      </p:sp>
      <p:sp>
        <p:nvSpPr>
          <p:cNvPr id="22" name="Google Shape;22;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Arial"/>
              <a:ea typeface="Arial"/>
              <a:cs typeface="Arial"/>
              <a:sym typeface="Arial"/>
            </a:endParaRPr>
          </a:p>
        </p:txBody>
      </p:sp>
      <p:sp>
        <p:nvSpPr>
          <p:cNvPr id="23" name="Google Shape;23;p1"/>
          <p:cNvSpPr/>
          <p:nvPr/>
        </p:nvSpPr>
        <p:spPr>
          <a:xfrm>
            <a:off x="596318" y="612926"/>
            <a:ext cx="2589170" cy="5078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CLAVE: </a:t>
            </a:r>
            <a:r>
              <a:rPr b="0" i="0" lang="es-MX" sz="900" u="none" cap="none" strike="noStrike">
                <a:solidFill>
                  <a:srgbClr val="000000"/>
                </a:solidFill>
                <a:latin typeface="Arial"/>
                <a:ea typeface="Arial"/>
                <a:cs typeface="Arial"/>
                <a:sym typeface="Arial"/>
              </a:rPr>
              <a:t>ICAF-TEC2</a:t>
            </a:r>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CATEGORÍA: </a:t>
            </a:r>
            <a:r>
              <a:rPr b="0" i="0" lang="es-MX" sz="900" u="none" cap="none" strike="noStrike">
                <a:solidFill>
                  <a:srgbClr val="000000"/>
                </a:solidFill>
                <a:latin typeface="Arial"/>
                <a:ea typeface="Arial"/>
                <a:cs typeface="Arial"/>
                <a:sym typeface="Arial"/>
              </a:rPr>
              <a:t>INMATERIALES CULTURALES</a:t>
            </a:r>
            <a:endParaRPr b="0" i="0" sz="9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900"/>
              <a:buFont typeface="Arial"/>
              <a:buNone/>
            </a:pPr>
            <a:r>
              <a:rPr b="1" i="0" lang="es-MX" sz="900" u="none" cap="none" strike="noStrike">
                <a:solidFill>
                  <a:srgbClr val="000000"/>
                </a:solidFill>
                <a:latin typeface="Arial"/>
                <a:ea typeface="Arial"/>
                <a:cs typeface="Arial"/>
                <a:sym typeface="Arial"/>
              </a:rPr>
              <a:t>SUBCATEGORÍA:  </a:t>
            </a:r>
            <a:r>
              <a:rPr b="0" i="0" lang="es-MX" sz="900" u="none" cap="none" strike="noStrike">
                <a:solidFill>
                  <a:srgbClr val="000000"/>
                </a:solidFill>
                <a:latin typeface="Arial"/>
                <a:ea typeface="Arial"/>
                <a:cs typeface="Arial"/>
                <a:sym typeface="Arial"/>
              </a:rPr>
              <a:t>ACTOS FESTIVOS</a:t>
            </a:r>
            <a:endParaRPr/>
          </a:p>
        </p:txBody>
      </p:sp>
      <p:sp>
        <p:nvSpPr>
          <p:cNvPr id="24" name="Google Shape;24;p1"/>
          <p:cNvSpPr/>
          <p:nvPr/>
        </p:nvSpPr>
        <p:spPr>
          <a:xfrm>
            <a:off x="349526" y="2308940"/>
            <a:ext cx="6094518" cy="6186309"/>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Una de las celebraciones más esperadas del Pueblo Mágico es su tradicional carnaval, es una festividad donde se puede observar la fusión de la tradición indígena y católica. Esta festividad conserva elementos propios de la cultura otomí: La cascaroniza es una tradición que simboliza el perdón y la hermandad.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Se realiza en la Parroquia de Santiago Apóstol y Ex Convento Franciscano, donde se reúnen los mayordomos con ofrendas para el Santo del lugar. </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 que más se destaca en este carnaval es la aparición de los Xithas y los Moros que desfilan en el tradicional desfile de Carnaval.</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Los Moros son personas de la comunidad que utilizan un turbante que lleva espejos y listones de colores que convergen hacia su espalda en fusión con una capa, además de una pañoleta con la que ocultan su identidad, se tiene la creencia de que ellos son la guardia de Santiago Apóstol.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Los Xithas son los personajes centrales del ritual: representan lo viejo, el padre viejo, el abuelo, el tiempo, la sociedad vieja, su transformación en viejo es como un acto mágico. Ridiculizan muchas situaciones de la vida, se mofan y burlan de los roles de la sociedad, de los caciques, de las autoridades, de lo malo, simbolizan también la fecundidad, el placer, la lujuria y finalmente el apaciguamiento por un momento de las disensiones entre los miembros de las comunidades.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Uno de los retos sigue siendo educar a la gente desde su propio contexto, entre los cuales fomentar las tradiciones es apenas una parte, es una labor de todos: padres de familia, autoridades religiosas, autoridades civiles, centros educativos, mayordomías, etc., de igual manera se deben implementar estrategias que permitan que los que ya son Xithas conozcan un poco más del origen de lo que hacen para que no se conviertan solo objetos de la tradición, estamos convencidos de la importancia de la toma de conciencia en cada uno de ellos, otra estrategia </a:t>
            </a:r>
            <a:r>
              <a:rPr lang="es-MX" sz="1200"/>
              <a:t>sería</a:t>
            </a:r>
            <a:r>
              <a:rPr b="0" i="0" lang="es-MX" sz="1200" u="none" cap="none" strike="noStrike">
                <a:solidFill>
                  <a:srgbClr val="000000"/>
                </a:solidFill>
                <a:latin typeface="Arial"/>
                <a:ea typeface="Arial"/>
                <a:cs typeface="Arial"/>
                <a:sym typeface="Arial"/>
              </a:rPr>
              <a:t> fomentar la participación de nuevos Xithas, además de democratizar al organismo que coordina a los mismos “enmascarados”.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51005" y="1836604"/>
            <a:ext cx="3943708" cy="4001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50"/>
              <a:buFont typeface="Arial"/>
              <a:buNone/>
            </a:pPr>
            <a:r>
              <a:rPr b="1" i="0" lang="es-MX" sz="950" u="none" cap="none" strike="noStrike">
                <a:solidFill>
                  <a:srgbClr val="000000"/>
                </a:solidFill>
                <a:latin typeface="Arial"/>
                <a:ea typeface="Arial"/>
                <a:cs typeface="Arial"/>
                <a:sym typeface="Arial"/>
              </a:rPr>
              <a:t>UBICACIÓN: </a:t>
            </a:r>
            <a:r>
              <a:rPr b="0" i="0" lang="es-MX" sz="950" u="none" cap="none" strike="noStrike">
                <a:solidFill>
                  <a:srgbClr val="000000"/>
                </a:solidFill>
                <a:latin typeface="Arial"/>
                <a:ea typeface="Arial"/>
                <a:cs typeface="Arial"/>
                <a:sym typeface="Arial"/>
              </a:rPr>
              <a:t>C. 16 de Enero 2 Sur 18, Hidalgo, 42440 Hidalgo, Hgo. </a:t>
            </a:r>
            <a:endParaRPr/>
          </a:p>
          <a:p>
            <a:pPr indent="0" lvl="0" marL="0" marR="0" rtl="0" algn="l">
              <a:lnSpc>
                <a:spcPct val="100000"/>
              </a:lnSpc>
              <a:spcBef>
                <a:spcPts val="0"/>
              </a:spcBef>
              <a:spcAft>
                <a:spcPts val="0"/>
              </a:spcAft>
              <a:buNone/>
            </a:pPr>
            <a:r>
              <a:rPr b="1" i="0" lang="es-MX" sz="950" u="none" cap="none" strike="noStrike">
                <a:solidFill>
                  <a:srgbClr val="000000"/>
                </a:solidFill>
                <a:latin typeface="Arial"/>
                <a:ea typeface="Arial"/>
                <a:cs typeface="Arial"/>
                <a:sym typeface="Arial"/>
              </a:rPr>
              <a:t>COORDENADAS : </a:t>
            </a:r>
            <a:r>
              <a:rPr b="0" i="0" lang="es-MX" sz="1050" u="none" cap="none" strike="noStrike">
                <a:solidFill>
                  <a:srgbClr val="000000"/>
                </a:solidFill>
                <a:latin typeface="Arial"/>
                <a:ea typeface="Arial"/>
                <a:cs typeface="Arial"/>
                <a:sym typeface="Arial"/>
              </a:rPr>
              <a:t>20°32'03.3"N 99°38'02.3"W </a:t>
            </a:r>
            <a:endParaRPr b="0" i="0" sz="950" u="none" cap="none" strike="noStrike">
              <a:solidFill>
                <a:srgbClr val="000000"/>
              </a:solidFill>
              <a:latin typeface="Arial"/>
              <a:ea typeface="Arial"/>
              <a:cs typeface="Arial"/>
              <a:sym typeface="Arial"/>
            </a:endParaRPr>
          </a:p>
        </p:txBody>
      </p:sp>
      <p:sp>
        <p:nvSpPr>
          <p:cNvPr id="26" name="Google Shape;26;p1"/>
          <p:cNvSpPr/>
          <p:nvPr/>
        </p:nvSpPr>
        <p:spPr>
          <a:xfrm>
            <a:off x="1797168" y="194710"/>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OBSERVATORIO DEL PATRIMONIO CULTURAL Y NATURAL DEL VALLE DE  MEZQUITAL</a:t>
            </a:r>
            <a:endParaRPr/>
          </a:p>
        </p:txBody>
      </p:sp>
      <p:sp>
        <p:nvSpPr>
          <p:cNvPr id="27" name="Google Shape;27;p1"/>
          <p:cNvSpPr/>
          <p:nvPr/>
        </p:nvSpPr>
        <p:spPr>
          <a:xfrm>
            <a:off x="5811233" y="801505"/>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sp>
        <p:nvSpPr>
          <p:cNvPr id="28" name="Google Shape;28;p1"/>
          <p:cNvSpPr/>
          <p:nvPr/>
        </p:nvSpPr>
        <p:spPr>
          <a:xfrm>
            <a:off x="2711919" y="482226"/>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