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4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660"/>
  </p:normalViewPr>
  <p:slideViewPr>
    <p:cSldViewPr snapToGrid="0">
      <p:cViewPr>
        <p:scale>
          <a:sx n="112" d="100"/>
          <a:sy n="112" d="100"/>
        </p:scale>
        <p:origin x="10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605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</p:spPr>
      </p:pic>
      <p:sp>
        <p:nvSpPr>
          <p:cNvPr id="73" name="Rectángulo 72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2041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CLAVE: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ICNU-TEC1</a:t>
            </a:r>
          </a:p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CATEGORÍA: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INMATERIALES CULTURALES </a:t>
            </a:r>
            <a:endParaRPr lang="es-MX" sz="1000" b="1" dirty="0">
              <a:latin typeface="+mn-lt"/>
              <a:cs typeface="Times New Roman" panose="02020603050405020304" pitchFamily="18" charset="0"/>
            </a:endParaRPr>
          </a:p>
          <a:p>
            <a:r>
              <a:rPr lang="es-MX" sz="1000" b="1" dirty="0">
                <a:latin typeface="+mn-lt"/>
                <a:cs typeface="Times New Roman" panose="02020603050405020304" pitchFamily="18" charset="0"/>
              </a:rPr>
              <a:t>SUBCATEGORÍA: </a:t>
            </a:r>
            <a:r>
              <a:rPr lang="es-MX" sz="1000" dirty="0">
                <a:latin typeface="+mn-lt"/>
                <a:cs typeface="Times New Roman" panose="02020603050405020304" pitchFamily="18" charset="0"/>
              </a:rPr>
              <a:t>USOS SOCIALES </a:t>
            </a:r>
          </a:p>
        </p:txBody>
      </p:sp>
      <p:sp>
        <p:nvSpPr>
          <p:cNvPr id="624" name="Rectángulo 623"/>
          <p:cNvSpPr/>
          <p:nvPr/>
        </p:nvSpPr>
        <p:spPr>
          <a:xfrm>
            <a:off x="458277" y="1377170"/>
            <a:ext cx="3929643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6" name="Rectángulo 625"/>
          <p:cNvSpPr/>
          <p:nvPr/>
        </p:nvSpPr>
        <p:spPr>
          <a:xfrm>
            <a:off x="459274" y="2263656"/>
            <a:ext cx="1285849" cy="6246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7" name="Rectángulo 626"/>
          <p:cNvSpPr/>
          <p:nvPr/>
        </p:nvSpPr>
        <p:spPr>
          <a:xfrm>
            <a:off x="422250" y="2262801"/>
            <a:ext cx="4860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Clima:</a:t>
            </a:r>
          </a:p>
        </p:txBody>
      </p:sp>
      <p:sp>
        <p:nvSpPr>
          <p:cNvPr id="632" name="Rectángulo 631"/>
          <p:cNvSpPr/>
          <p:nvPr/>
        </p:nvSpPr>
        <p:spPr>
          <a:xfrm>
            <a:off x="422250" y="1810384"/>
            <a:ext cx="131318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Ubicación y Localización:</a:t>
            </a:r>
          </a:p>
        </p:txBody>
      </p:sp>
      <p:sp>
        <p:nvSpPr>
          <p:cNvPr id="633" name="Rectángulo 632"/>
          <p:cNvSpPr/>
          <p:nvPr/>
        </p:nvSpPr>
        <p:spPr>
          <a:xfrm>
            <a:off x="434872" y="1367638"/>
            <a:ext cx="9925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Nombre del lugar:</a:t>
            </a:r>
          </a:p>
        </p:txBody>
      </p:sp>
      <p:sp>
        <p:nvSpPr>
          <p:cNvPr id="634" name="Rectángulo 633"/>
          <p:cNvSpPr/>
          <p:nvPr/>
        </p:nvSpPr>
        <p:spPr>
          <a:xfrm>
            <a:off x="4424884" y="1377169"/>
            <a:ext cx="2043338" cy="17864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8" name="Rectángulo 637"/>
          <p:cNvSpPr/>
          <p:nvPr/>
        </p:nvSpPr>
        <p:spPr>
          <a:xfrm>
            <a:off x="458279" y="2938636"/>
            <a:ext cx="3928646" cy="1979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3" name="Rectángulo 642"/>
          <p:cNvSpPr/>
          <p:nvPr/>
        </p:nvSpPr>
        <p:spPr>
          <a:xfrm>
            <a:off x="4424884" y="381616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4" name="Rectángulo 643"/>
          <p:cNvSpPr/>
          <p:nvPr/>
        </p:nvSpPr>
        <p:spPr>
          <a:xfrm>
            <a:off x="4458777" y="3854172"/>
            <a:ext cx="55015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Lengua:</a:t>
            </a:r>
          </a:p>
        </p:txBody>
      </p:sp>
      <p:sp>
        <p:nvSpPr>
          <p:cNvPr id="649" name="Rectángulo 648"/>
          <p:cNvSpPr/>
          <p:nvPr/>
        </p:nvSpPr>
        <p:spPr>
          <a:xfrm>
            <a:off x="458278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0" name="Rectángulo 649"/>
          <p:cNvSpPr/>
          <p:nvPr/>
        </p:nvSpPr>
        <p:spPr>
          <a:xfrm>
            <a:off x="493398" y="5042076"/>
            <a:ext cx="124622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Justificación:</a:t>
            </a:r>
          </a:p>
        </p:txBody>
      </p:sp>
      <p:sp>
        <p:nvSpPr>
          <p:cNvPr id="651" name="Rectángulo 650"/>
          <p:cNvSpPr/>
          <p:nvPr/>
        </p:nvSpPr>
        <p:spPr>
          <a:xfrm>
            <a:off x="4424884" y="3216183"/>
            <a:ext cx="2043339" cy="5291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Subcategoría:</a:t>
            </a:r>
          </a:p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Usos Sociales </a:t>
            </a:r>
          </a:p>
        </p:txBody>
      </p:sp>
      <p:sp>
        <p:nvSpPr>
          <p:cNvPr id="652" name="Rectángulo 651"/>
          <p:cNvSpPr/>
          <p:nvPr/>
        </p:nvSpPr>
        <p:spPr>
          <a:xfrm>
            <a:off x="1427451" y="1471041"/>
            <a:ext cx="8851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Tecozautla </a:t>
            </a:r>
            <a:r>
              <a:rPr lang="es-MX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Hgo</a:t>
            </a:r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53" name="Rectángulo 652"/>
          <p:cNvSpPr/>
          <p:nvPr/>
        </p:nvSpPr>
        <p:spPr>
          <a:xfrm>
            <a:off x="1626786" y="1915735"/>
            <a:ext cx="272931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16 de Enero 2 Sur 18, Hidalgo, 42440 Hidalgo, </a:t>
            </a:r>
            <a:r>
              <a:rPr lang="es-MX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Hgo</a:t>
            </a:r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59" name="Rectángulo 658"/>
          <p:cNvSpPr/>
          <p:nvPr/>
        </p:nvSpPr>
        <p:spPr>
          <a:xfrm>
            <a:off x="4447815" y="4419363"/>
            <a:ext cx="3834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Uso:</a:t>
            </a:r>
          </a:p>
        </p:txBody>
      </p:sp>
      <p:sp>
        <p:nvSpPr>
          <p:cNvPr id="663" name="Rectángulo 662"/>
          <p:cNvSpPr/>
          <p:nvPr/>
        </p:nvSpPr>
        <p:spPr>
          <a:xfrm>
            <a:off x="554622" y="5257520"/>
            <a:ext cx="27643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Tecozautla es una población turística rica en construcciones coloniales y de estrechas calles que convergen en la plaza principal donde sobresale la majestuosidad del reloj municipal, torre de cantera de principios del siglo pasado y que es símbolo de fortaleza de todos sus habitantes.</a:t>
            </a:r>
          </a:p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chalupas son un tipo de antojitos mexicanos originarias del Estado de Puebla e Hidalgo, o de Guerrero (otro tipo) que se consume especialmente los fines de semana por las noches o como comida típica durante la celebración de la Independencia de México el 16 de septiembre.</a:t>
            </a:r>
          </a:p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algunas regiones de México, las chalupas están preparadas a base de tortilla, papa, pollo, queso, salsa verde, lechuga, cebolla y rábanos. La tortilla se fríe en aceite caliente o manteca, se le agrega un poco de papa machacada, salsa verde cocida, lechuga picada finamente, pollo deshebrado, queso canasto y al final una ruedita de rábano. Las chalupas son generalmente pequeñas y son uno de los antojitos mexicanos más populares.</a:t>
            </a:r>
          </a:p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platillo típico es uno de los principales en Tecozautla que aparte de ser muy rico contribuye a los ingresos económicos de los residentes del municipio. </a:t>
            </a:r>
          </a:p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estado de Hidalgo fueron los encargados de patentar el producto en el municipio de Tecozautla </a:t>
            </a:r>
            <a:r>
              <a:rPr lang="es-MX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Hgo</a:t>
            </a:r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donde se encuentra una asociación de chaluperas.</a:t>
            </a:r>
          </a:p>
        </p:txBody>
      </p:sp>
      <p:sp>
        <p:nvSpPr>
          <p:cNvPr id="664" name="Rectángulo 663"/>
          <p:cNvSpPr/>
          <p:nvPr/>
        </p:nvSpPr>
        <p:spPr>
          <a:xfrm>
            <a:off x="1785733" y="2261140"/>
            <a:ext cx="2602187" cy="2991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7" name="Rectángulo 666"/>
          <p:cNvSpPr/>
          <p:nvPr/>
        </p:nvSpPr>
        <p:spPr>
          <a:xfrm>
            <a:off x="1754960" y="2302457"/>
            <a:ext cx="244333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Coordenadas</a:t>
            </a:r>
            <a:r>
              <a:rPr lang="es-MX" sz="800" dirty="0">
                <a:latin typeface="+mn-lt"/>
                <a:cs typeface="Times New Roman" panose="02020603050405020304" pitchFamily="18" charset="0"/>
              </a:rPr>
              <a:t>: </a:t>
            </a:r>
            <a:r>
              <a:rPr lang="es-MX" sz="800" dirty="0">
                <a:latin typeface="+mn-lt"/>
              </a:rPr>
              <a:t>20°32'03.3"N 99°38'02.3"W </a:t>
            </a:r>
            <a:r>
              <a:rPr lang="es-MX" sz="400" dirty="0">
                <a:latin typeface="+mn-lt"/>
              </a:rPr>
              <a:t> </a:t>
            </a:r>
            <a:endParaRPr lang="es-MX" sz="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68" name="Rectángulo 667"/>
          <p:cNvSpPr/>
          <p:nvPr/>
        </p:nvSpPr>
        <p:spPr>
          <a:xfrm>
            <a:off x="458276" y="2957788"/>
            <a:ext cx="38683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Descripción contextual (social, ambiental, cultural): </a:t>
            </a:r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municipio cuenta con un total de 38 010 habitantes, siendo 18 137 hombres y 19 873 mujeres.</a:t>
            </a:r>
          </a:p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entorno de este gran valle de vegetación árida y de suelo rico en colorido de tonos rojizos contrasta con una bella alfombra formada por un conjunto de nogales que corren por el fondo de este gran valle.</a:t>
            </a:r>
          </a:p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Tecozautla es una población turística rica en construcciones coloniales y de estrechas calles que convergen en la plaza principal donde sobresale la majestuosidad del reloj municipal, torre de cantera de principios del siglo pasado y que es símbolo de fortaleza de todos sus habitantes.</a:t>
            </a:r>
          </a:p>
          <a:p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pequeña ciudad está compuesta por añejas casonas de cantera con floridos y aromáticos jardines interiores rodeados de aromas de jazmines, azares y buganvilias que cobijadas por las ramas de sus enormes nogales produce un efecto relajante.</a:t>
            </a:r>
          </a:p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0" name="Rectángulo 669"/>
          <p:cNvSpPr/>
          <p:nvPr/>
        </p:nvSpPr>
        <p:spPr>
          <a:xfrm>
            <a:off x="1782087" y="2604540"/>
            <a:ext cx="2605834" cy="283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Temperatura:</a:t>
            </a:r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anual de 17 °C</a:t>
            </a:r>
          </a:p>
        </p:txBody>
      </p:sp>
      <p:sp>
        <p:nvSpPr>
          <p:cNvPr id="59" name="Rectángulo 58"/>
          <p:cNvSpPr/>
          <p:nvPr/>
        </p:nvSpPr>
        <p:spPr>
          <a:xfrm>
            <a:off x="4997367" y="4035304"/>
            <a:ext cx="8969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Otomí</a:t>
            </a:r>
          </a:p>
        </p:txBody>
      </p:sp>
      <p:sp>
        <p:nvSpPr>
          <p:cNvPr id="60" name="Rectángulo 59"/>
          <p:cNvSpPr/>
          <p:nvPr/>
        </p:nvSpPr>
        <p:spPr>
          <a:xfrm>
            <a:off x="3485777" y="4971585"/>
            <a:ext cx="2982445" cy="3528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3509423" y="5042076"/>
            <a:ext cx="124622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Localización :</a:t>
            </a: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31" y="189063"/>
            <a:ext cx="628366" cy="677457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879164" y="210762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sym typeface="Arial"/>
              </a:rPr>
              <a:t>DEL VALLE DE MEZQUITAL</a:t>
            </a: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34126"/>
            <a:ext cx="603050" cy="246221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000" b="1" dirty="0">
                <a:latin typeface="+mn-lt"/>
              </a:rPr>
              <a:t>PÁG. 1</a:t>
            </a:r>
            <a:endParaRPr lang="es-MX" sz="1000" dirty="0">
              <a:latin typeface="+mn-lt"/>
            </a:endParaRPr>
          </a:p>
        </p:txBody>
      </p:sp>
      <p:pic>
        <p:nvPicPr>
          <p:cNvPr id="68" name="Imagen 6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997" y="316196"/>
            <a:ext cx="443978" cy="364201"/>
          </a:xfrm>
          <a:prstGeom prst="rect">
            <a:avLst/>
          </a:prstGeom>
        </p:spPr>
      </p:pic>
      <p:sp>
        <p:nvSpPr>
          <p:cNvPr id="69" name="Rectángulo 68">
            <a:extLst>
              <a:ext uri="{FF2B5EF4-FFF2-40B4-BE49-F238E27FC236}">
                <a16:creationId xmlns:a16="http://schemas.microsoft.com/office/drawing/2014/main" id="{3BBDE87B-6986-4377-9500-300D924FADF8}"/>
              </a:ext>
            </a:extLst>
          </p:cNvPr>
          <p:cNvSpPr/>
          <p:nvPr/>
        </p:nvSpPr>
        <p:spPr>
          <a:xfrm>
            <a:off x="458278" y="1817350"/>
            <a:ext cx="3929642" cy="3959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DDB7701D-415D-4D7C-9EE4-B09C02112B09}"/>
              </a:ext>
            </a:extLst>
          </p:cNvPr>
          <p:cNvSpPr/>
          <p:nvPr/>
        </p:nvSpPr>
        <p:spPr>
          <a:xfrm>
            <a:off x="4424884" y="4399417"/>
            <a:ext cx="2043338" cy="519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48303CE3-6F67-4BC4-9583-026BC18653AB}"/>
              </a:ext>
            </a:extLst>
          </p:cNvPr>
          <p:cNvSpPr/>
          <p:nvPr/>
        </p:nvSpPr>
        <p:spPr>
          <a:xfrm>
            <a:off x="4933507" y="4569082"/>
            <a:ext cx="11462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y Turismo 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40CDEA6F-E9A6-4C63-96EA-61167A995D1D}"/>
              </a:ext>
            </a:extLst>
          </p:cNvPr>
          <p:cNvSpPr/>
          <p:nvPr/>
        </p:nvSpPr>
        <p:spPr>
          <a:xfrm>
            <a:off x="2803799" y="489892"/>
            <a:ext cx="185820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+mn-lt"/>
                <a:cs typeface="Times New Roman" panose="02020603050405020304" pitchFamily="18" charset="0"/>
              </a:rPr>
              <a:t>INMATERIALES CULTURALES 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C286AA1-6FB5-4765-ABF3-A26388815A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9980" t="3329" r="12004"/>
          <a:stretch/>
        </p:blipFill>
        <p:spPr>
          <a:xfrm>
            <a:off x="4458777" y="1399601"/>
            <a:ext cx="1978672" cy="1721515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9F1D16FA-9BB6-4C87-92C6-45C96DB2987A}"/>
              </a:ext>
            </a:extLst>
          </p:cNvPr>
          <p:cNvSpPr txBox="1"/>
          <p:nvPr/>
        </p:nvSpPr>
        <p:spPr>
          <a:xfrm>
            <a:off x="621679" y="2396803"/>
            <a:ext cx="1113751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s-MX" dirty="0"/>
              <a:t>Semiseco semicálido (54.0%) y semiseco templado (46.0%).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A8CAD1-9E88-4AA3-9FB7-D27E9C71DA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9073" y="5784189"/>
            <a:ext cx="2895851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32749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2546</TotalTime>
  <Words>486</Words>
  <Application>Microsoft Office PowerPoint</Application>
  <PresentationFormat>Carta (216 x 279 mm)</PresentationFormat>
  <Paragraphs>35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Times New Roman</vt:lpstr>
      <vt:lpstr>Roboto</vt:lpstr>
      <vt:lpstr>Dosis</vt:lpstr>
      <vt:lpstr>Arial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SALAZAR GALVEZ</cp:lastModifiedBy>
  <cp:revision>132</cp:revision>
  <cp:lastPrinted>2019-08-15T17:40:36Z</cp:lastPrinted>
  <dcterms:modified xsi:type="dcterms:W3CDTF">2022-01-18T06:07:40Z</dcterms:modified>
</cp:coreProperties>
</file>