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Lst>
  <p:sldSz cy="9144000" cx="6858000"/>
  <p:notesSz cx="6858000" cy="9144000"/>
  <p:embeddedFontLst>
    <p:embeddedFont>
      <p:font typeface="Dosis"/>
      <p:regular r:id="rId7"/>
      <p:bold r:id="rId8"/>
    </p:embeddedFont>
    <p:embeddedFont>
      <p:font typeface="Robot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ji9Xuf17zQE+0NqPmMCVgC0pKe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italic.fntdata"/><Relationship Id="rId10" Type="http://schemas.openxmlformats.org/officeDocument/2006/relationships/font" Target="fonts/Roboto-bold.fntdata"/><Relationship Id="rId13" Type="http://customschemas.google.com/relationships/presentationmetadata" Target="metadata"/><Relationship Id="rId12"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Dosis-regular.fntdata"/><Relationship Id="rId8" Type="http://schemas.openxmlformats.org/officeDocument/2006/relationships/font" Target="fonts/Dosi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4"/>
          <p:cNvSpPr/>
          <p:nvPr/>
        </p:nvSpPr>
        <p:spPr>
          <a:xfrm>
            <a:off x="-41306" y="-67733"/>
            <a:ext cx="2484469" cy="9270489"/>
          </a:xfrm>
          <a:custGeom>
            <a:rect b="b" l="l" r="r" t="t"/>
            <a:pathLst>
              <a:path extrusionOk="0" h="208586" w="132505">
                <a:moveTo>
                  <a:pt x="132505" y="207264"/>
                </a:moveTo>
                <a:lnTo>
                  <a:pt x="25063" y="0"/>
                </a:lnTo>
                <a:lnTo>
                  <a:pt x="0" y="202"/>
                </a:lnTo>
                <a:lnTo>
                  <a:pt x="1322" y="208586"/>
                </a:lnTo>
                <a:close/>
              </a:path>
            </a:pathLst>
          </a:custGeom>
          <a:solidFill>
            <a:srgbClr val="F3F3F3"/>
          </a:solidFill>
          <a:ln>
            <a:noFill/>
          </a:ln>
        </p:spPr>
      </p:sp>
      <p:sp>
        <p:nvSpPr>
          <p:cNvPr id="11" name="Google Shape;11;p4"/>
          <p:cNvSpPr/>
          <p:nvPr/>
        </p:nvSpPr>
        <p:spPr>
          <a:xfrm flipH="1">
            <a:off x="-677653" y="-31219"/>
            <a:ext cx="1319400" cy="1331733"/>
          </a:xfrm>
          <a:prstGeom prst="parallelogram">
            <a:avLst>
              <a:gd fmla="val 51542" name="adj"/>
            </a:avLst>
          </a:prstGeom>
          <a:solidFill>
            <a:srgbClr val="22222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 name="Google Shape;12;p4"/>
          <p:cNvSpPr/>
          <p:nvPr/>
        </p:nvSpPr>
        <p:spPr>
          <a:xfrm flipH="1">
            <a:off x="354101" y="-16933"/>
            <a:ext cx="388800" cy="1331733"/>
          </a:xfrm>
          <a:prstGeom prst="parallelogram">
            <a:avLst>
              <a:gd fmla="val 75009"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 name="Google Shape;13;p4"/>
          <p:cNvSpPr/>
          <p:nvPr/>
        </p:nvSpPr>
        <p:spPr>
          <a:xfrm flipH="1">
            <a:off x="742781" y="8757067"/>
            <a:ext cx="6277275" cy="405333"/>
          </a:xfrm>
          <a:prstGeom prst="parallelogram">
            <a:avLst>
              <a:gd fmla="val 51542"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 name="Google Shape;14;p4"/>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1pPr>
            <a:lvl2pPr indent="0" lvl="1"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2pPr>
            <a:lvl3pPr indent="0" lvl="2"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3pPr>
            <a:lvl4pPr indent="0" lvl="3"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4pPr>
            <a:lvl5pPr indent="0" lvl="4"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5pPr>
            <a:lvl6pPr indent="0" lvl="5"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6pPr>
            <a:lvl7pPr indent="0" lvl="6"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7pPr>
            <a:lvl8pPr indent="0" lvl="7"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8pPr>
            <a:lvl9pPr indent="0" lvl="8"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28675" y="490800"/>
            <a:ext cx="5043375" cy="133173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1pPr>
            <a:lvl2pPr lvl="1"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2pPr>
            <a:lvl3pPr lvl="2"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3pPr>
            <a:lvl4pPr lvl="3"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4pPr>
            <a:lvl5pPr lvl="4"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5pPr>
            <a:lvl6pPr lvl="5"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6pPr>
            <a:lvl7pPr lvl="6"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7pPr>
            <a:lvl8pPr lvl="7"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8pPr>
            <a:lvl9pPr lvl="8"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9pPr>
          </a:lstStyle>
          <a:p/>
        </p:txBody>
      </p:sp>
      <p:sp>
        <p:nvSpPr>
          <p:cNvPr id="7" name="Google Shape;7;p3"/>
          <p:cNvSpPr txBox="1"/>
          <p:nvPr>
            <p:ph idx="1" type="body"/>
          </p:nvPr>
        </p:nvSpPr>
        <p:spPr>
          <a:xfrm>
            <a:off x="828675" y="2133600"/>
            <a:ext cx="5686425" cy="662346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FF8700"/>
              </a:buClr>
              <a:buSzPts val="3000"/>
              <a:buFont typeface="Roboto"/>
              <a:buChar char="▸"/>
              <a:defRPr b="0" i="0" sz="3000" u="none" cap="none" strike="noStrike">
                <a:solidFill>
                  <a:srgbClr val="222222"/>
                </a:solidFill>
                <a:latin typeface="Roboto"/>
                <a:ea typeface="Roboto"/>
                <a:cs typeface="Roboto"/>
                <a:sym typeface="Roboto"/>
              </a:defRPr>
            </a:lvl1pPr>
            <a:lvl2pPr indent="-381000" lvl="1" marL="9144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2pPr>
            <a:lvl3pPr indent="-381000" lvl="2" marL="13716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3pPr>
            <a:lvl4pPr indent="-342900" lvl="3" marL="1828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4pPr>
            <a:lvl5pPr indent="-342900" lvl="4" marL="22860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5pPr>
            <a:lvl6pPr indent="-342900" lvl="5" marL="27432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6pPr>
            <a:lvl7pPr indent="-342900" lvl="6" marL="32004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7pPr>
            <a:lvl8pPr indent="-342900" lvl="7" marL="36576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8pPr>
            <a:lvl9pPr indent="-342900" lvl="8" marL="4114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9pPr>
          </a:lstStyle>
          <a:p/>
        </p:txBody>
      </p:sp>
      <p:sp>
        <p:nvSpPr>
          <p:cNvPr id="8" name="Google Shape;8;p3"/>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0" name="Google Shape;20;p1"/>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21" name="Google Shape;21;p1"/>
          <p:cNvSpPr/>
          <p:nvPr/>
        </p:nvSpPr>
        <p:spPr>
          <a:xfrm>
            <a:off x="2598484" y="1214236"/>
            <a:ext cx="16610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400" u="none" cap="none" strike="noStrike">
                <a:solidFill>
                  <a:srgbClr val="CC6600"/>
                </a:solidFill>
                <a:latin typeface="Arial"/>
                <a:ea typeface="Arial"/>
                <a:cs typeface="Arial"/>
                <a:sym typeface="Arial"/>
              </a:rPr>
              <a:t>SAN ILDEFONSO</a:t>
            </a:r>
            <a:endParaRPr/>
          </a:p>
        </p:txBody>
      </p:sp>
      <p:sp>
        <p:nvSpPr>
          <p:cNvPr id="22" name="Google Shape;22;p1"/>
          <p:cNvSpPr/>
          <p:nvPr/>
        </p:nvSpPr>
        <p:spPr>
          <a:xfrm>
            <a:off x="357632" y="1759455"/>
            <a:ext cx="335711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200" u="none" cap="none" strike="noStrike">
                <a:solidFill>
                  <a:schemeClr val="dk1"/>
                </a:solidFill>
                <a:latin typeface="Arial"/>
                <a:ea typeface="Arial"/>
                <a:cs typeface="Arial"/>
                <a:sym typeface="Arial"/>
              </a:rPr>
              <a:t>LUGAR: </a:t>
            </a:r>
            <a:r>
              <a:rPr b="0" i="0" lang="es-MX" sz="1200" u="none" cap="none" strike="noStrike">
                <a:solidFill>
                  <a:schemeClr val="dk1"/>
                </a:solidFill>
                <a:latin typeface="Arial"/>
                <a:ea typeface="Arial"/>
                <a:cs typeface="Arial"/>
                <a:sym typeface="Arial"/>
              </a:rPr>
              <a:t>Tepeji del Río </a:t>
            </a:r>
            <a:endParaRPr/>
          </a:p>
          <a:p>
            <a:pPr indent="0" lvl="0" marL="0" marR="0" rtl="0" algn="l">
              <a:lnSpc>
                <a:spcPct val="100000"/>
              </a:lnSpc>
              <a:spcBef>
                <a:spcPts val="0"/>
              </a:spcBef>
              <a:spcAft>
                <a:spcPts val="0"/>
              </a:spcAft>
              <a:buNone/>
            </a:pPr>
            <a:r>
              <a:rPr b="1" i="0" lang="es-MX" sz="1200" u="none" cap="none" strike="noStrike">
                <a:solidFill>
                  <a:schemeClr val="dk1"/>
                </a:solidFill>
                <a:latin typeface="Arial"/>
                <a:ea typeface="Arial"/>
                <a:cs typeface="Arial"/>
                <a:sym typeface="Arial"/>
              </a:rPr>
              <a:t>UBICACIÓN: </a:t>
            </a:r>
            <a:r>
              <a:rPr b="0" i="0" lang="es-MX" sz="1200" u="none" cap="none" strike="noStrike">
                <a:solidFill>
                  <a:schemeClr val="dk1"/>
                </a:solidFill>
                <a:latin typeface="Arial"/>
                <a:ea typeface="Arial"/>
                <a:cs typeface="Arial"/>
                <a:sym typeface="Arial"/>
              </a:rPr>
              <a:t>Calle Palacio Municipal S/N, Centro, 42850 Tepeji del Rio de Ocampo, Hgo.</a:t>
            </a:r>
            <a:endParaRPr/>
          </a:p>
          <a:p>
            <a:pPr indent="0" lvl="0" marL="0" marR="0" rtl="0" algn="l">
              <a:lnSpc>
                <a:spcPct val="100000"/>
              </a:lnSpc>
              <a:spcBef>
                <a:spcPts val="0"/>
              </a:spcBef>
              <a:spcAft>
                <a:spcPts val="0"/>
              </a:spcAft>
              <a:buNone/>
            </a:pPr>
            <a:r>
              <a:rPr b="1" i="0" lang="es-MX" sz="1200" u="none" cap="none" strike="noStrike">
                <a:solidFill>
                  <a:schemeClr val="dk1"/>
                </a:solidFill>
                <a:latin typeface="Arial"/>
                <a:ea typeface="Arial"/>
                <a:cs typeface="Arial"/>
                <a:sym typeface="Arial"/>
              </a:rPr>
              <a:t>COORDENADAS: </a:t>
            </a:r>
            <a:r>
              <a:rPr b="0" i="0" lang="es-MX" sz="1200" u="none" cap="none" strike="noStrike">
                <a:solidFill>
                  <a:schemeClr val="dk1"/>
                </a:solidFill>
                <a:latin typeface="Arial"/>
                <a:ea typeface="Arial"/>
                <a:cs typeface="Arial"/>
                <a:sym typeface="Arial"/>
              </a:rPr>
              <a:t>19°54'18.6"N 99°20'30.3"W</a:t>
            </a:r>
            <a:endParaRPr/>
          </a:p>
        </p:txBody>
      </p:sp>
      <p:sp>
        <p:nvSpPr>
          <p:cNvPr id="23" name="Google Shape;23;p1"/>
          <p:cNvSpPr/>
          <p:nvPr/>
        </p:nvSpPr>
        <p:spPr>
          <a:xfrm>
            <a:off x="357633" y="4082970"/>
            <a:ext cx="6072339"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1"/>
          <p:cNvSpPr/>
          <p:nvPr/>
        </p:nvSpPr>
        <p:spPr>
          <a:xfrm>
            <a:off x="357632" y="3594981"/>
            <a:ext cx="1433406" cy="3755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s-MX" sz="1400" u="none" cap="none" strike="noStrike">
                <a:solidFill>
                  <a:srgbClr val="000000"/>
                </a:solidFill>
                <a:latin typeface="Arial"/>
                <a:ea typeface="Arial"/>
                <a:cs typeface="Arial"/>
                <a:sym typeface="Arial"/>
              </a:rPr>
              <a:t>DESCRIPCIÓN</a:t>
            </a:r>
            <a:endParaRPr b="0" i="0" sz="1200" u="none" cap="none" strike="noStrike">
              <a:solidFill>
                <a:srgbClr val="000000"/>
              </a:solidFill>
              <a:latin typeface="Arial"/>
              <a:ea typeface="Arial"/>
              <a:cs typeface="Arial"/>
              <a:sym typeface="Arial"/>
            </a:endParaRPr>
          </a:p>
        </p:txBody>
      </p:sp>
      <p:sp>
        <p:nvSpPr>
          <p:cNvPr id="25" name="Google Shape;25;p1"/>
          <p:cNvSpPr/>
          <p:nvPr/>
        </p:nvSpPr>
        <p:spPr>
          <a:xfrm>
            <a:off x="357633" y="4082970"/>
            <a:ext cx="6151167" cy="470898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1200" u="none" cap="none" strike="noStrike">
                <a:solidFill>
                  <a:srgbClr val="000000"/>
                </a:solidFill>
                <a:latin typeface="Arial"/>
                <a:ea typeface="Arial"/>
                <a:cs typeface="Arial"/>
                <a:sym typeface="Arial"/>
              </a:rPr>
              <a:t>El pueblo surgió de la unión de dos pueblos que vivían en rivalidad. Los otomíes de Otlaxpa y los náhuatl de Tepexic. Con el fin de pacificarlos, los religiosos les propusieron construir en terreno neutral una iglesia y convento. Aceptaron y alrededor de la nueva edificación se formo el nuevo pueblo, que por quedar ubicado en las cercanías de un caudaloso cuerpo de agua luego fue llamado Tepeji del Río y San Francisco del Río en honor al nombre que lleva la orden de religiosos que lo fundo al comenzar la construcción de la iglesia y convento.</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MX" sz="1200" u="none" cap="none" strike="noStrike">
                <a:solidFill>
                  <a:srgbClr val="000000"/>
                </a:solidFill>
                <a:latin typeface="Arial"/>
                <a:ea typeface="Arial"/>
                <a:cs typeface="Arial"/>
                <a:sym typeface="Arial"/>
              </a:rPr>
              <a:t>En 1861, en la hacienda de Caltengo, fue asesinado Melchor Ocampo, por el general Leonardo Márquez, posteriormente se le dio el nombre de Tepeji del Río de Ocampo como un reconocimiento.</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MX" sz="1200" u="none" cap="none" strike="noStrike">
                <a:solidFill>
                  <a:srgbClr val="000000"/>
                </a:solidFill>
                <a:latin typeface="Arial"/>
                <a:ea typeface="Arial"/>
                <a:cs typeface="Arial"/>
                <a:sym typeface="Arial"/>
              </a:rPr>
              <a:t>Se festeja Santo Patrono San Ildefonso del 21 al 25 de Enero, hay una gran variedad de actividades las cuales incluyen misas, música de banda y orquestas sinfónicas, pirotecnia, primeras comuniones, confirmaciones y bodas. Nos dice la historia nació en Toledo, España y que llegó a ser obispo del mismo lugar allá por los años 650.</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MX" sz="1200" u="none" cap="none" strike="noStrike">
                <a:solidFill>
                  <a:srgbClr val="000000"/>
                </a:solidFill>
                <a:latin typeface="Arial"/>
                <a:ea typeface="Arial"/>
                <a:cs typeface="Arial"/>
                <a:sym typeface="Arial"/>
              </a:rPr>
              <a:t>La comunidad otomí perteneciente al municipio de Tepeji del Río vistió sus mejores galas para recibir del 20 al 25 del mes de Enero a cientos de visitantes que disfrutaron de su comida, de su música, de sus tradiciones, de su gente.</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MX" sz="1200" u="none" cap="none" strike="noStrike">
                <a:solidFill>
                  <a:srgbClr val="000000"/>
                </a:solidFill>
                <a:latin typeface="Arial"/>
                <a:ea typeface="Arial"/>
                <a:cs typeface="Arial"/>
                <a:sym typeface="Arial"/>
              </a:rPr>
              <a:t>San Ildefonso que hasta hace 470 años se llamó Chantepec que significa junto al cerro, disfrutó en grande su fiesta. El domingo 24 los católicos pudieron escuchar misa en su bella capilla en color durazno, a las 10:00 a las 13:30 y a las 19:00 horas.</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26" name="Google Shape;26;p1"/>
          <p:cNvSpPr/>
          <p:nvPr/>
        </p:nvSpPr>
        <p:spPr>
          <a:xfrm>
            <a:off x="729381" y="540551"/>
            <a:ext cx="4968259"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CLAVE: </a:t>
            </a:r>
            <a:r>
              <a:rPr b="0" i="0" lang="es-MX" sz="1000" u="none" cap="none" strike="noStrike">
                <a:solidFill>
                  <a:srgbClr val="000000"/>
                </a:solidFill>
                <a:latin typeface="Arial"/>
                <a:ea typeface="Arial"/>
                <a:cs typeface="Arial"/>
                <a:sym typeface="Arial"/>
              </a:rPr>
              <a:t>ICAF-TDR1</a:t>
            </a:r>
            <a:endParaRPr/>
          </a:p>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CATEGORÍA: </a:t>
            </a:r>
            <a:r>
              <a:rPr b="0" i="0" lang="es-MX" sz="1000" u="none" cap="none" strike="noStrike">
                <a:solidFill>
                  <a:srgbClr val="000000"/>
                </a:solidFill>
                <a:latin typeface="Arial"/>
                <a:ea typeface="Arial"/>
                <a:cs typeface="Arial"/>
                <a:sym typeface="Arial"/>
              </a:rPr>
              <a:t>INMATERIAL CULTURAL</a:t>
            </a:r>
            <a:endParaRPr/>
          </a:p>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SUBCATEGORÍA: </a:t>
            </a:r>
            <a:r>
              <a:rPr b="0" i="0" lang="es-MX" sz="1000" u="none" cap="none" strike="noStrike">
                <a:solidFill>
                  <a:srgbClr val="000000"/>
                </a:solidFill>
                <a:latin typeface="Arial"/>
                <a:ea typeface="Arial"/>
                <a:cs typeface="Arial"/>
                <a:sym typeface="Arial"/>
              </a:rPr>
              <a:t>TRADICIONES ORALES </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0000"/>
                </a:solidFill>
                <a:latin typeface="Arial"/>
                <a:ea typeface="Arial"/>
                <a:cs typeface="Arial"/>
                <a:sym typeface="Arial"/>
              </a:rPr>
              <a:t> </a:t>
            </a:r>
            <a:endParaRPr/>
          </a:p>
        </p:txBody>
      </p:sp>
      <p:pic>
        <p:nvPicPr>
          <p:cNvPr id="27" name="Google Shape;27;p1"/>
          <p:cNvPicPr preferRelativeResize="0"/>
          <p:nvPr/>
        </p:nvPicPr>
        <p:blipFill rotWithShape="1">
          <a:blip r:embed="rId4">
            <a:alphaModFix/>
          </a:blip>
          <a:srcRect b="0" l="0" r="0" t="0"/>
          <a:stretch/>
        </p:blipFill>
        <p:spPr>
          <a:xfrm>
            <a:off x="5511631" y="184817"/>
            <a:ext cx="628366" cy="677457"/>
          </a:xfrm>
          <a:prstGeom prst="rect">
            <a:avLst/>
          </a:prstGeom>
          <a:noFill/>
          <a:ln>
            <a:noFill/>
          </a:ln>
        </p:spPr>
      </p:pic>
      <p:sp>
        <p:nvSpPr>
          <p:cNvPr id="28" name="Google Shape;28;p1"/>
          <p:cNvSpPr/>
          <p:nvPr/>
        </p:nvSpPr>
        <p:spPr>
          <a:xfrm>
            <a:off x="1879164" y="206516"/>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a:p>
        </p:txBody>
      </p:sp>
      <p:sp>
        <p:nvSpPr>
          <p:cNvPr id="29" name="Google Shape;29;p1"/>
          <p:cNvSpPr/>
          <p:nvPr/>
        </p:nvSpPr>
        <p:spPr>
          <a:xfrm>
            <a:off x="5915202" y="829880"/>
            <a:ext cx="60305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PÁG. 1</a:t>
            </a:r>
            <a:endParaRPr b="0" i="0" sz="1000" u="none" cap="none" strike="noStrike">
              <a:solidFill>
                <a:srgbClr val="000000"/>
              </a:solidFill>
              <a:latin typeface="Arial"/>
              <a:ea typeface="Arial"/>
              <a:cs typeface="Arial"/>
              <a:sym typeface="Arial"/>
            </a:endParaRPr>
          </a:p>
        </p:txBody>
      </p:sp>
      <p:pic>
        <p:nvPicPr>
          <p:cNvPr id="30" name="Google Shape;30;p1"/>
          <p:cNvPicPr preferRelativeResize="0"/>
          <p:nvPr/>
        </p:nvPicPr>
        <p:blipFill rotWithShape="1">
          <a:blip r:embed="rId5">
            <a:alphaModFix/>
          </a:blip>
          <a:srcRect b="0" l="0" r="0" t="0"/>
          <a:stretch/>
        </p:blipFill>
        <p:spPr>
          <a:xfrm>
            <a:off x="6139997" y="311950"/>
            <a:ext cx="443978" cy="364201"/>
          </a:xfrm>
          <a:prstGeom prst="rect">
            <a:avLst/>
          </a:prstGeom>
          <a:noFill/>
          <a:ln>
            <a:noFill/>
          </a:ln>
        </p:spPr>
      </p:pic>
      <p:sp>
        <p:nvSpPr>
          <p:cNvPr id="31" name="Google Shape;31;p1"/>
          <p:cNvSpPr/>
          <p:nvPr/>
        </p:nvSpPr>
        <p:spPr>
          <a:xfrm>
            <a:off x="2784951" y="511123"/>
            <a:ext cx="185820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INMATERIALES CULTURALES </a:t>
            </a:r>
            <a:endParaRPr b="0" i="0" sz="900" u="none" cap="none" strike="noStrike">
              <a:solidFill>
                <a:srgbClr val="000000"/>
              </a:solidFill>
              <a:latin typeface="Arial"/>
              <a:ea typeface="Arial"/>
              <a:cs typeface="Arial"/>
              <a:sym typeface="Arial"/>
            </a:endParaRPr>
          </a:p>
        </p:txBody>
      </p:sp>
      <p:pic>
        <p:nvPicPr>
          <p:cNvPr id="32" name="Google Shape;32;p1"/>
          <p:cNvPicPr preferRelativeResize="0"/>
          <p:nvPr/>
        </p:nvPicPr>
        <p:blipFill rotWithShape="1">
          <a:blip r:embed="rId6">
            <a:alphaModFix/>
          </a:blip>
          <a:srcRect b="8631" l="16582" r="6330" t="0"/>
          <a:stretch/>
        </p:blipFill>
        <p:spPr>
          <a:xfrm>
            <a:off x="3928063" y="1804029"/>
            <a:ext cx="2419350" cy="17909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2"/>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8" name="Google Shape;38;p2"/>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39" name="Google Shape;39;p2"/>
          <p:cNvSpPr/>
          <p:nvPr/>
        </p:nvSpPr>
        <p:spPr>
          <a:xfrm>
            <a:off x="2598484" y="1214236"/>
            <a:ext cx="16610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400" u="none" cap="none" strike="noStrike">
                <a:solidFill>
                  <a:srgbClr val="CC6600"/>
                </a:solidFill>
                <a:latin typeface="Arial"/>
                <a:ea typeface="Arial"/>
                <a:cs typeface="Arial"/>
                <a:sym typeface="Arial"/>
              </a:rPr>
              <a:t>SAN ILDEFONSO</a:t>
            </a:r>
            <a:endParaRPr/>
          </a:p>
        </p:txBody>
      </p:sp>
      <p:sp>
        <p:nvSpPr>
          <p:cNvPr id="40" name="Google Shape;40;p2"/>
          <p:cNvSpPr/>
          <p:nvPr/>
        </p:nvSpPr>
        <p:spPr>
          <a:xfrm>
            <a:off x="388626" y="1739612"/>
            <a:ext cx="615116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1200" u="none" cap="none" strike="noStrike">
                <a:solidFill>
                  <a:srgbClr val="000000"/>
                </a:solidFill>
                <a:latin typeface="Arial"/>
                <a:ea typeface="Arial"/>
                <a:cs typeface="Arial"/>
                <a:sym typeface="Arial"/>
              </a:rPr>
              <a:t>También hubo ocasión de ver y oír a dos bandas de música: A la de don Porfirio Clavijo procedente de Santa Catarina del Monte Estado de México y también mexiquense a la de Erick Rivero de Cuanalan. Ambas se ganaron el aplauso de los presentes, al tiempo que podían disfrutar la tradicional comida como el mole rojo y verde acompañado de la sabrosa carne de </a:t>
            </a:r>
            <a:r>
              <a:rPr lang="es-MX" sz="1200"/>
              <a:t>guajolote</a:t>
            </a:r>
            <a:r>
              <a:rPr b="0" i="0" lang="es-MX" sz="1200" u="none" cap="none" strike="noStrike">
                <a:solidFill>
                  <a:srgbClr val="000000"/>
                </a:solidFill>
                <a:latin typeface="Arial"/>
                <a:ea typeface="Arial"/>
                <a:cs typeface="Arial"/>
                <a:sym typeface="Arial"/>
              </a:rPr>
              <a:t> y para los pequeños una gran variedad de juegos mecánicos, entre otros atractivos.</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41" name="Google Shape;41;p2"/>
          <p:cNvSpPr/>
          <p:nvPr/>
        </p:nvSpPr>
        <p:spPr>
          <a:xfrm>
            <a:off x="729381" y="540551"/>
            <a:ext cx="4968259"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CLAVE: </a:t>
            </a:r>
            <a:r>
              <a:rPr b="0" i="0" lang="es-MX" sz="1000" u="none" cap="none" strike="noStrike">
                <a:solidFill>
                  <a:srgbClr val="000000"/>
                </a:solidFill>
                <a:latin typeface="Arial"/>
                <a:ea typeface="Arial"/>
                <a:cs typeface="Arial"/>
                <a:sym typeface="Arial"/>
              </a:rPr>
              <a:t>ICAF-TDR1</a:t>
            </a:r>
            <a:endParaRPr/>
          </a:p>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CATEGORÍA: </a:t>
            </a:r>
            <a:r>
              <a:rPr b="0" i="0" lang="es-MX" sz="1000" u="none" cap="none" strike="noStrike">
                <a:solidFill>
                  <a:srgbClr val="000000"/>
                </a:solidFill>
                <a:latin typeface="Arial"/>
                <a:ea typeface="Arial"/>
                <a:cs typeface="Arial"/>
                <a:sym typeface="Arial"/>
              </a:rPr>
              <a:t>INMATERIAL CULTURAL</a:t>
            </a:r>
            <a:endParaRPr/>
          </a:p>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SUBCATEGORÍA: </a:t>
            </a:r>
            <a:r>
              <a:rPr b="0" i="0" lang="es-MX" sz="1000" u="none" cap="none" strike="noStrike">
                <a:solidFill>
                  <a:srgbClr val="000000"/>
                </a:solidFill>
                <a:latin typeface="Arial"/>
                <a:ea typeface="Arial"/>
                <a:cs typeface="Arial"/>
                <a:sym typeface="Arial"/>
              </a:rPr>
              <a:t>TRADICIONES ORALES </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0000"/>
                </a:solidFill>
                <a:latin typeface="Arial"/>
                <a:ea typeface="Arial"/>
                <a:cs typeface="Arial"/>
                <a:sym typeface="Arial"/>
              </a:rPr>
              <a:t> </a:t>
            </a:r>
            <a:endParaRPr/>
          </a:p>
        </p:txBody>
      </p:sp>
      <p:pic>
        <p:nvPicPr>
          <p:cNvPr id="42" name="Google Shape;42;p2"/>
          <p:cNvPicPr preferRelativeResize="0"/>
          <p:nvPr/>
        </p:nvPicPr>
        <p:blipFill rotWithShape="1">
          <a:blip r:embed="rId4">
            <a:alphaModFix/>
          </a:blip>
          <a:srcRect b="0" l="0" r="0" t="0"/>
          <a:stretch/>
        </p:blipFill>
        <p:spPr>
          <a:xfrm>
            <a:off x="5511631" y="184817"/>
            <a:ext cx="628366" cy="677457"/>
          </a:xfrm>
          <a:prstGeom prst="rect">
            <a:avLst/>
          </a:prstGeom>
          <a:noFill/>
          <a:ln>
            <a:noFill/>
          </a:ln>
        </p:spPr>
      </p:pic>
      <p:sp>
        <p:nvSpPr>
          <p:cNvPr id="43" name="Google Shape;43;p2"/>
          <p:cNvSpPr/>
          <p:nvPr/>
        </p:nvSpPr>
        <p:spPr>
          <a:xfrm>
            <a:off x="1879164" y="206516"/>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a:p>
        </p:txBody>
      </p:sp>
      <p:sp>
        <p:nvSpPr>
          <p:cNvPr id="44" name="Google Shape;44;p2"/>
          <p:cNvSpPr/>
          <p:nvPr/>
        </p:nvSpPr>
        <p:spPr>
          <a:xfrm>
            <a:off x="5915202" y="829880"/>
            <a:ext cx="60305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PÁG. 2</a:t>
            </a:r>
            <a:endParaRPr b="0" i="0" sz="1000" u="none" cap="none" strike="noStrike">
              <a:solidFill>
                <a:srgbClr val="000000"/>
              </a:solidFill>
              <a:latin typeface="Arial"/>
              <a:ea typeface="Arial"/>
              <a:cs typeface="Arial"/>
              <a:sym typeface="Arial"/>
            </a:endParaRPr>
          </a:p>
        </p:txBody>
      </p:sp>
      <p:pic>
        <p:nvPicPr>
          <p:cNvPr id="45" name="Google Shape;45;p2"/>
          <p:cNvPicPr preferRelativeResize="0"/>
          <p:nvPr/>
        </p:nvPicPr>
        <p:blipFill rotWithShape="1">
          <a:blip r:embed="rId5">
            <a:alphaModFix/>
          </a:blip>
          <a:srcRect b="0" l="0" r="0" t="0"/>
          <a:stretch/>
        </p:blipFill>
        <p:spPr>
          <a:xfrm>
            <a:off x="6139997" y="311950"/>
            <a:ext cx="443978" cy="364201"/>
          </a:xfrm>
          <a:prstGeom prst="rect">
            <a:avLst/>
          </a:prstGeom>
          <a:noFill/>
          <a:ln>
            <a:noFill/>
          </a:ln>
        </p:spPr>
      </p:pic>
      <p:sp>
        <p:nvSpPr>
          <p:cNvPr id="46" name="Google Shape;46;p2"/>
          <p:cNvSpPr/>
          <p:nvPr/>
        </p:nvSpPr>
        <p:spPr>
          <a:xfrm>
            <a:off x="2784951" y="511123"/>
            <a:ext cx="185820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INMATERIALES CULTURALES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