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jDNApY9zFBLiwlTM0GYnNSfNUZ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0" name="Google Shape;20;p1"/>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21" name="Google Shape;21;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2" name="Google Shape;22;p1"/>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ICAF-TDR1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TRADICIONES ORALES  </a:t>
            </a:r>
            <a:endParaRPr/>
          </a:p>
        </p:txBody>
      </p:sp>
      <p:sp>
        <p:nvSpPr>
          <p:cNvPr id="23" name="Google Shape;23;p1"/>
          <p:cNvSpPr/>
          <p:nvPr/>
        </p:nvSpPr>
        <p:spPr>
          <a:xfrm>
            <a:off x="458277" y="1377170"/>
            <a:ext cx="3929643"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24" name="Google Shape;24;p1"/>
          <p:cNvSpPr/>
          <p:nvPr/>
        </p:nvSpPr>
        <p:spPr>
          <a:xfrm>
            <a:off x="459274" y="2263656"/>
            <a:ext cx="1285849" cy="62462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5" name="Google Shape;25;p1"/>
          <p:cNvSpPr/>
          <p:nvPr/>
        </p:nvSpPr>
        <p:spPr>
          <a:xfrm>
            <a:off x="422250" y="2262801"/>
            <a:ext cx="48603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Clima:</a:t>
            </a:r>
            <a:endParaRPr/>
          </a:p>
        </p:txBody>
      </p:sp>
      <p:sp>
        <p:nvSpPr>
          <p:cNvPr id="26" name="Google Shape;26;p1"/>
          <p:cNvSpPr/>
          <p:nvPr/>
        </p:nvSpPr>
        <p:spPr>
          <a:xfrm>
            <a:off x="399028" y="1837590"/>
            <a:ext cx="131318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Ubicación y Localización:</a:t>
            </a:r>
            <a:endParaRPr/>
          </a:p>
        </p:txBody>
      </p:sp>
      <p:sp>
        <p:nvSpPr>
          <p:cNvPr id="27" name="Google Shape;27;p1"/>
          <p:cNvSpPr/>
          <p:nvPr/>
        </p:nvSpPr>
        <p:spPr>
          <a:xfrm>
            <a:off x="434872" y="1367638"/>
            <a:ext cx="99257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Nombre del lugar:</a:t>
            </a:r>
            <a:endParaRPr/>
          </a:p>
        </p:txBody>
      </p:sp>
      <p:sp>
        <p:nvSpPr>
          <p:cNvPr id="28" name="Google Shape;28;p1"/>
          <p:cNvSpPr/>
          <p:nvPr/>
        </p:nvSpPr>
        <p:spPr>
          <a:xfrm>
            <a:off x="4424884" y="1377169"/>
            <a:ext cx="2043338" cy="17864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9" name="Google Shape;29;p1"/>
          <p:cNvSpPr/>
          <p:nvPr/>
        </p:nvSpPr>
        <p:spPr>
          <a:xfrm>
            <a:off x="458279" y="2938636"/>
            <a:ext cx="3928646" cy="197944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0" name="Google Shape;30;p1"/>
          <p:cNvSpPr/>
          <p:nvPr/>
        </p:nvSpPr>
        <p:spPr>
          <a:xfrm>
            <a:off x="4424884" y="381616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1" name="Google Shape;31;p1"/>
          <p:cNvSpPr/>
          <p:nvPr/>
        </p:nvSpPr>
        <p:spPr>
          <a:xfrm>
            <a:off x="4386925" y="3813894"/>
            <a:ext cx="5501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Lengua:</a:t>
            </a:r>
            <a:endParaRPr/>
          </a:p>
        </p:txBody>
      </p:sp>
      <p:sp>
        <p:nvSpPr>
          <p:cNvPr id="32" name="Google Shape;32;p1"/>
          <p:cNvSpPr/>
          <p:nvPr/>
        </p:nvSpPr>
        <p:spPr>
          <a:xfrm>
            <a:off x="458278"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3" name="Google Shape;33;p1"/>
          <p:cNvSpPr/>
          <p:nvPr/>
        </p:nvSpPr>
        <p:spPr>
          <a:xfrm>
            <a:off x="432504" y="4968429"/>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Justificación:</a:t>
            </a:r>
            <a:endParaRPr/>
          </a:p>
        </p:txBody>
      </p:sp>
      <p:sp>
        <p:nvSpPr>
          <p:cNvPr id="34" name="Google Shape;34;p1"/>
          <p:cNvSpPr/>
          <p:nvPr/>
        </p:nvSpPr>
        <p:spPr>
          <a:xfrm>
            <a:off x="4424884" y="3216183"/>
            <a:ext cx="2043339" cy="52917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Subcategoría:</a:t>
            </a:r>
            <a:endParaRPr/>
          </a:p>
          <a:p>
            <a:pPr indent="0" lvl="0" marL="0" marR="0" rtl="0" algn="l">
              <a:lnSpc>
                <a:spcPct val="100000"/>
              </a:lnSpc>
              <a:spcBef>
                <a:spcPts val="0"/>
              </a:spcBef>
              <a:spcAft>
                <a:spcPts val="0"/>
              </a:spcAft>
              <a:buNone/>
            </a:pPr>
            <a:r>
              <a:t/>
            </a:r>
            <a:endParaRPr b="1" i="0" sz="8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MX" sz="800" u="none" cap="none" strike="noStrike">
                <a:solidFill>
                  <a:schemeClr val="dk1"/>
                </a:solidFill>
                <a:latin typeface="Times New Roman"/>
                <a:ea typeface="Times New Roman"/>
                <a:cs typeface="Times New Roman"/>
                <a:sym typeface="Times New Roman"/>
              </a:rPr>
              <a:t>Tradiciones Orales </a:t>
            </a:r>
            <a:endParaRPr/>
          </a:p>
        </p:txBody>
      </p:sp>
      <p:sp>
        <p:nvSpPr>
          <p:cNvPr id="35" name="Google Shape;35;p1"/>
          <p:cNvSpPr/>
          <p:nvPr/>
        </p:nvSpPr>
        <p:spPr>
          <a:xfrm>
            <a:off x="1427451" y="1471041"/>
            <a:ext cx="79701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Tepeji del Río </a:t>
            </a:r>
            <a:endParaRPr/>
          </a:p>
        </p:txBody>
      </p:sp>
      <p:sp>
        <p:nvSpPr>
          <p:cNvPr id="36" name="Google Shape;36;p1"/>
          <p:cNvSpPr/>
          <p:nvPr/>
        </p:nvSpPr>
        <p:spPr>
          <a:xfrm>
            <a:off x="1617485" y="1851377"/>
            <a:ext cx="272931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Calle Palacio Municipal S/N, Centro, 42850 Tepeji del Rio de Ocampo, Hgo.</a:t>
            </a:r>
            <a:endParaRPr/>
          </a:p>
        </p:txBody>
      </p:sp>
      <p:sp>
        <p:nvSpPr>
          <p:cNvPr id="37" name="Google Shape;37;p1"/>
          <p:cNvSpPr/>
          <p:nvPr/>
        </p:nvSpPr>
        <p:spPr>
          <a:xfrm>
            <a:off x="4386925" y="4393876"/>
            <a:ext cx="38343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Uso:</a:t>
            </a:r>
            <a:endParaRPr/>
          </a:p>
        </p:txBody>
      </p:sp>
      <p:sp>
        <p:nvSpPr>
          <p:cNvPr id="38" name="Google Shape;38;p1"/>
          <p:cNvSpPr/>
          <p:nvPr/>
        </p:nvSpPr>
        <p:spPr>
          <a:xfrm>
            <a:off x="554622" y="5257520"/>
            <a:ext cx="2764311" cy="29238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pueblo surgió de la unión de dos pueblos que vivían en rivalidad. Los otomíes de Otlaxpa y los náhuatl de Tepexic. </a:t>
            </a:r>
            <a:r>
              <a:rPr lang="es-MX" sz="800">
                <a:latin typeface="Times New Roman"/>
                <a:ea typeface="Times New Roman"/>
                <a:cs typeface="Times New Roman"/>
                <a:sym typeface="Times New Roman"/>
              </a:rPr>
              <a:t>P</a:t>
            </a:r>
            <a:r>
              <a:rPr b="0" i="0" lang="es-MX" sz="800" u="none" cap="none" strike="noStrike">
                <a:solidFill>
                  <a:srgbClr val="000000"/>
                </a:solidFill>
                <a:latin typeface="Times New Roman"/>
                <a:ea typeface="Times New Roman"/>
                <a:cs typeface="Times New Roman"/>
                <a:sym typeface="Times New Roman"/>
              </a:rPr>
              <a:t>ropusieron construir en terreno neutral una iglesia y convento. Aceptaron y alrededor de la nueva edificación se </a:t>
            </a:r>
            <a:r>
              <a:rPr lang="es-MX" sz="800">
                <a:latin typeface="Times New Roman"/>
                <a:ea typeface="Times New Roman"/>
                <a:cs typeface="Times New Roman"/>
                <a:sym typeface="Times New Roman"/>
              </a:rPr>
              <a:t>formó</a:t>
            </a:r>
            <a:r>
              <a:rPr b="0" i="0" lang="es-MX" sz="800" u="none" cap="none" strike="noStrike">
                <a:solidFill>
                  <a:srgbClr val="000000"/>
                </a:solidFill>
                <a:latin typeface="Times New Roman"/>
                <a:ea typeface="Times New Roman"/>
                <a:cs typeface="Times New Roman"/>
                <a:sym typeface="Times New Roman"/>
              </a:rPr>
              <a:t> el nuevo pueblo, que por quedar ubicado en las cercanías de un caudaloso cuerpo de agua luego fue llamado Tepeji del Río y San Francisco del Río en honor al nombre que lleva la orden de religiosos que lo fundo al comenzar la construcción de la iglesia y convento.</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San Ildefonso que hasta hace 470 años se llamó Chantepec que significa junto al cerro, disfrutó en grande su fiesta. El domingo 24 los católicos pudieron escuchar misa en su bella capilla en color durazno, a las 10:00 a las 13:30 y a las 19:00 horas.</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La comunidad otomí perteneciente al municipio de Tepeji del Río vistió sus mejores galas para recibir del 20 al 25 del mes de Enero a cientos de visitantes que disfrutaron de su comida, de su música, de sus tradiciones, de su gente.</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Por tal motivo este acto festivo “tradición” ha causado un gran impacto económico, cultural y social gracias a los atractivos que atraen gente de pueblos aledaños, manteniendo el turismo y la economía del sitio.  </a:t>
            </a:r>
            <a:endParaRPr/>
          </a:p>
        </p:txBody>
      </p:sp>
      <p:sp>
        <p:nvSpPr>
          <p:cNvPr id="39" name="Google Shape;39;p1"/>
          <p:cNvSpPr/>
          <p:nvPr/>
        </p:nvSpPr>
        <p:spPr>
          <a:xfrm>
            <a:off x="1785733" y="2261140"/>
            <a:ext cx="2602187" cy="29912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40" name="Google Shape;40;p1"/>
          <p:cNvSpPr/>
          <p:nvPr/>
        </p:nvSpPr>
        <p:spPr>
          <a:xfrm>
            <a:off x="1738302" y="2301200"/>
            <a:ext cx="26205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Coordenadas</a:t>
            </a:r>
            <a:r>
              <a:rPr b="0" i="0" lang="es-MX" sz="800" u="none" cap="none" strike="noStrike">
                <a:solidFill>
                  <a:srgbClr val="000000"/>
                </a:solidFill>
                <a:latin typeface="Arial"/>
                <a:ea typeface="Arial"/>
                <a:cs typeface="Arial"/>
                <a:sym typeface="Arial"/>
              </a:rPr>
              <a:t>: 19°54'18.6"N 99°20'30.3"W</a:t>
            </a:r>
            <a:r>
              <a:rPr b="0" i="0" lang="es-MX" sz="400" u="none" cap="none" strike="noStrike">
                <a:solidFill>
                  <a:srgbClr val="000000"/>
                </a:solidFill>
                <a:latin typeface="Arial"/>
                <a:ea typeface="Arial"/>
                <a:cs typeface="Arial"/>
                <a:sym typeface="Arial"/>
              </a:rPr>
              <a:t> </a:t>
            </a:r>
            <a:endParaRPr b="0" i="0" sz="800" u="none" cap="none" strike="noStrike">
              <a:solidFill>
                <a:srgbClr val="000000"/>
              </a:solidFill>
              <a:latin typeface="Arial"/>
              <a:ea typeface="Arial"/>
              <a:cs typeface="Arial"/>
              <a:sym typeface="Arial"/>
            </a:endParaRPr>
          </a:p>
        </p:txBody>
      </p:sp>
      <p:sp>
        <p:nvSpPr>
          <p:cNvPr id="41" name="Google Shape;41;p1"/>
          <p:cNvSpPr/>
          <p:nvPr/>
        </p:nvSpPr>
        <p:spPr>
          <a:xfrm>
            <a:off x="458276" y="2957788"/>
            <a:ext cx="3826121" cy="169277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Descripción contextual (social, ambiental, cultural):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pueblo surgió de la unión de dos pueblos que vivían en rivalidad. Los otomíes de Otlaxpa y los náhuatl de Tepexic. Con el fin de pacificarlos, los religiosos les propusieron construir en terreno neutral una iglesia y convento. Aceptaron y alrededor de la nueva edificación se </a:t>
            </a:r>
            <a:r>
              <a:rPr lang="es-MX" sz="800">
                <a:latin typeface="Times New Roman"/>
                <a:ea typeface="Times New Roman"/>
                <a:cs typeface="Times New Roman"/>
                <a:sym typeface="Times New Roman"/>
              </a:rPr>
              <a:t>formó</a:t>
            </a:r>
            <a:r>
              <a:rPr b="0" i="0" lang="es-MX" sz="800" u="none" cap="none" strike="noStrike">
                <a:solidFill>
                  <a:srgbClr val="000000"/>
                </a:solidFill>
                <a:latin typeface="Times New Roman"/>
                <a:ea typeface="Times New Roman"/>
                <a:cs typeface="Times New Roman"/>
                <a:sym typeface="Times New Roman"/>
              </a:rPr>
              <a:t> el nuevo pueblo, que por quedar ubicado en las cercanías de un caudaloso cuerpo de agua luego fue llamado Tepeji del Río y San Francisco del Río en honor al nombre que lleva la orden de religiosos que lo fundo al comenzar la construcción de la iglesia y convento.</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municipio de Tepeji del Río de Ocampo tiene una extensión territorial de 393.40 </a:t>
            </a:r>
            <a:r>
              <a:rPr lang="es-MX" sz="800">
                <a:latin typeface="Times New Roman"/>
                <a:ea typeface="Times New Roman"/>
                <a:cs typeface="Times New Roman"/>
                <a:sym typeface="Times New Roman"/>
              </a:rPr>
              <a:t>Km2</a:t>
            </a:r>
            <a:r>
              <a:rPr b="0" i="0" lang="es-MX" sz="800" u="none" cap="none" strike="noStrike">
                <a:solidFill>
                  <a:srgbClr val="000000"/>
                </a:solidFill>
                <a:latin typeface="Times New Roman"/>
                <a:ea typeface="Times New Roman"/>
                <a:cs typeface="Times New Roman"/>
                <a:sym typeface="Times New Roman"/>
              </a:rPr>
              <a:t>, y representa el 1.87% de la superficie del estado.</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ambiente en este municipio es sano ya que cuenta con mucha vegetación y distintas especies de flora como de fauna.</a:t>
            </a:r>
            <a:endParaRPr/>
          </a:p>
        </p:txBody>
      </p:sp>
      <p:sp>
        <p:nvSpPr>
          <p:cNvPr id="42" name="Google Shape;42;p1"/>
          <p:cNvSpPr/>
          <p:nvPr/>
        </p:nvSpPr>
        <p:spPr>
          <a:xfrm>
            <a:off x="1782087" y="2604540"/>
            <a:ext cx="2605834" cy="28374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8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Temperatura:</a:t>
            </a:r>
            <a:r>
              <a:rPr b="0" i="0" lang="es-MX" sz="800" u="none" cap="none" strike="noStrike">
                <a:solidFill>
                  <a:schemeClr val="dk1"/>
                </a:solidFill>
                <a:latin typeface="Times New Roman"/>
                <a:ea typeface="Times New Roman"/>
                <a:cs typeface="Times New Roman"/>
                <a:sym typeface="Times New Roman"/>
              </a:rPr>
              <a:t> 15.8°C.</a:t>
            </a:r>
            <a:endParaRPr/>
          </a:p>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43" name="Google Shape;43;p1"/>
          <p:cNvSpPr/>
          <p:nvPr/>
        </p:nvSpPr>
        <p:spPr>
          <a:xfrm>
            <a:off x="4768962" y="4049497"/>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Otomí y Náhuatl.</a:t>
            </a:r>
            <a:endParaRPr/>
          </a:p>
        </p:txBody>
      </p:sp>
      <p:sp>
        <p:nvSpPr>
          <p:cNvPr id="44" name="Google Shape;44;p1"/>
          <p:cNvSpPr/>
          <p:nvPr/>
        </p:nvSpPr>
        <p:spPr>
          <a:xfrm>
            <a:off x="3485777"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45" name="Google Shape;45;p1"/>
          <p:cNvSpPr/>
          <p:nvPr/>
        </p:nvSpPr>
        <p:spPr>
          <a:xfrm>
            <a:off x="3466497" y="4990674"/>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Localización :</a:t>
            </a:r>
            <a:endParaRPr/>
          </a:p>
        </p:txBody>
      </p:sp>
      <p:pic>
        <p:nvPicPr>
          <p:cNvPr id="46" name="Google Shape;46;p1"/>
          <p:cNvPicPr preferRelativeResize="0"/>
          <p:nvPr/>
        </p:nvPicPr>
        <p:blipFill rotWithShape="1">
          <a:blip r:embed="rId4">
            <a:alphaModFix/>
          </a:blip>
          <a:srcRect b="0" l="0" r="0" t="0"/>
          <a:stretch/>
        </p:blipFill>
        <p:spPr>
          <a:xfrm>
            <a:off x="5511631" y="189063"/>
            <a:ext cx="628366" cy="677457"/>
          </a:xfrm>
          <a:prstGeom prst="rect">
            <a:avLst/>
          </a:prstGeom>
          <a:noFill/>
          <a:ln>
            <a:noFill/>
          </a:ln>
        </p:spPr>
      </p:pic>
      <p:sp>
        <p:nvSpPr>
          <p:cNvPr id="47" name="Google Shape;47;p1"/>
          <p:cNvSpPr/>
          <p:nvPr/>
        </p:nvSpPr>
        <p:spPr>
          <a:xfrm>
            <a:off x="1879164" y="210762"/>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8" name="Google Shape;48;p1"/>
          <p:cNvSpPr/>
          <p:nvPr/>
        </p:nvSpPr>
        <p:spPr>
          <a:xfrm>
            <a:off x="5915202" y="834126"/>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49" name="Google Shape;49;p1"/>
          <p:cNvPicPr preferRelativeResize="0"/>
          <p:nvPr/>
        </p:nvPicPr>
        <p:blipFill rotWithShape="1">
          <a:blip r:embed="rId5">
            <a:alphaModFix/>
          </a:blip>
          <a:srcRect b="0" l="0" r="0" t="0"/>
          <a:stretch/>
        </p:blipFill>
        <p:spPr>
          <a:xfrm>
            <a:off x="6139997" y="316196"/>
            <a:ext cx="443978" cy="364201"/>
          </a:xfrm>
          <a:prstGeom prst="rect">
            <a:avLst/>
          </a:prstGeom>
          <a:noFill/>
          <a:ln>
            <a:noFill/>
          </a:ln>
        </p:spPr>
      </p:pic>
      <p:sp>
        <p:nvSpPr>
          <p:cNvPr id="50" name="Google Shape;50;p1"/>
          <p:cNvSpPr/>
          <p:nvPr/>
        </p:nvSpPr>
        <p:spPr>
          <a:xfrm>
            <a:off x="458278" y="1817350"/>
            <a:ext cx="3929642"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51" name="Google Shape;51;p1"/>
          <p:cNvSpPr/>
          <p:nvPr/>
        </p:nvSpPr>
        <p:spPr>
          <a:xfrm>
            <a:off x="4424884" y="439941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52" name="Google Shape;52;p1"/>
          <p:cNvSpPr/>
          <p:nvPr/>
        </p:nvSpPr>
        <p:spPr>
          <a:xfrm>
            <a:off x="4768962" y="4627206"/>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Cultural y Religioso </a:t>
            </a:r>
            <a:endParaRPr/>
          </a:p>
        </p:txBody>
      </p:sp>
      <p:sp>
        <p:nvSpPr>
          <p:cNvPr id="53" name="Google Shape;53;p1"/>
          <p:cNvSpPr/>
          <p:nvPr/>
        </p:nvSpPr>
        <p:spPr>
          <a:xfrm>
            <a:off x="2784907" y="480755"/>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pic>
        <p:nvPicPr>
          <p:cNvPr id="54" name="Google Shape;54;p1"/>
          <p:cNvPicPr preferRelativeResize="0"/>
          <p:nvPr/>
        </p:nvPicPr>
        <p:blipFill rotWithShape="1">
          <a:blip r:embed="rId6">
            <a:alphaModFix/>
          </a:blip>
          <a:srcRect b="11361" l="30733" r="7114" t="16145"/>
          <a:stretch/>
        </p:blipFill>
        <p:spPr>
          <a:xfrm>
            <a:off x="3552825" y="5335299"/>
            <a:ext cx="2870880" cy="2265690"/>
          </a:xfrm>
          <a:prstGeom prst="rect">
            <a:avLst/>
          </a:prstGeom>
          <a:noFill/>
          <a:ln>
            <a:noFill/>
          </a:ln>
        </p:spPr>
      </p:pic>
      <p:sp>
        <p:nvSpPr>
          <p:cNvPr id="55" name="Google Shape;55;p1"/>
          <p:cNvSpPr txBox="1"/>
          <p:nvPr/>
        </p:nvSpPr>
        <p:spPr>
          <a:xfrm>
            <a:off x="595216" y="2430787"/>
            <a:ext cx="1112431"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Templado subhúmedo con lluvias en verano</a:t>
            </a:r>
            <a:endParaRPr/>
          </a:p>
        </p:txBody>
      </p:sp>
      <p:pic>
        <p:nvPicPr>
          <p:cNvPr id="56" name="Google Shape;56;p1"/>
          <p:cNvPicPr preferRelativeResize="0"/>
          <p:nvPr/>
        </p:nvPicPr>
        <p:blipFill rotWithShape="1">
          <a:blip r:embed="rId7">
            <a:alphaModFix/>
          </a:blip>
          <a:srcRect b="12102" l="16926" r="20114" t="0"/>
          <a:stretch/>
        </p:blipFill>
        <p:spPr>
          <a:xfrm>
            <a:off x="4455626" y="1412408"/>
            <a:ext cx="1975958" cy="172291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