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4"/>
  </p:notesMasterIdLst>
  <p:sldIdLst>
    <p:sldId id="262" r:id="rId2"/>
    <p:sldId id="263" r:id="rId3"/>
  </p:sldIdLst>
  <p:sldSz cx="6858000" cy="9144000" type="letter"/>
  <p:notesSz cx="6858000" cy="9144000"/>
  <p:embeddedFontLst>
    <p:embeddedFont>
      <p:font typeface="Dosis" pitchFamily="2" charset="0"/>
      <p:regular r:id="rId5"/>
      <p:bold r:id="rId6"/>
    </p:embeddedFont>
    <p:embeddedFont>
      <p:font typeface="Roboto" panose="02000000000000000000" pitchFamily="2"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3161B52-FC83-446E-9DF1-A99643A550C8}">
  <a:tblStyle styleId="{43161B52-FC83-446E-9DF1-A99643A550C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snapToGrid="0">
      <p:cViewPr>
        <p:scale>
          <a:sx n="70" d="100"/>
          <a:sy n="70" d="100"/>
        </p:scale>
        <p:origin x="1824" y="-12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presProps" Target="presProps.xml"/><Relationship Id="rId5" Type="http://schemas.openxmlformats.org/officeDocument/2006/relationships/font" Target="fonts/font1.fntdata"/><Relationship Id="rId10" Type="http://schemas.openxmlformats.org/officeDocument/2006/relationships/font" Target="fonts/font6.fntdata"/><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513749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9"/>
        <p:cNvGrpSpPr/>
        <p:nvPr/>
      </p:nvGrpSpPr>
      <p:grpSpPr>
        <a:xfrm>
          <a:off x="0" y="0"/>
          <a:ext cx="0" cy="0"/>
          <a:chOff x="0" y="0"/>
          <a:chExt cx="0" cy="0"/>
        </a:xfrm>
      </p:grpSpPr>
      <p:sp>
        <p:nvSpPr>
          <p:cNvPr id="90" name="Google Shape;90;p11"/>
          <p:cNvSpPr/>
          <p:nvPr/>
        </p:nvSpPr>
        <p:spPr>
          <a:xfrm>
            <a:off x="-41306" y="-67733"/>
            <a:ext cx="2484469" cy="9270489"/>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677653" y="-31219"/>
            <a:ext cx="1319400" cy="1331733"/>
          </a:xfrm>
          <a:prstGeom prst="parallelogram">
            <a:avLst>
              <a:gd name="adj" fmla="val 51542"/>
            </a:avLst>
          </a:prstGeom>
          <a:solidFill>
            <a:srgbClr val="222222"/>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2" name="Google Shape;92;p11"/>
          <p:cNvSpPr/>
          <p:nvPr/>
        </p:nvSpPr>
        <p:spPr>
          <a:xfrm flipH="1">
            <a:off x="354101" y="-16933"/>
            <a:ext cx="388800" cy="1331733"/>
          </a:xfrm>
          <a:prstGeom prst="parallelogram">
            <a:avLst>
              <a:gd name="adj" fmla="val 75009"/>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3" name="Google Shape;93;p11"/>
          <p:cNvSpPr/>
          <p:nvPr/>
        </p:nvSpPr>
        <p:spPr>
          <a:xfrm flipH="1">
            <a:off x="742781" y="8757067"/>
            <a:ext cx="6277275" cy="405333"/>
          </a:xfrm>
          <a:prstGeom prst="parallelogram">
            <a:avLst>
              <a:gd name="adj" fmla="val 51542"/>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4" name="Google Shape;94;p11"/>
          <p:cNvSpPr txBox="1">
            <a:spLocks noGrp="1"/>
          </p:cNvSpPr>
          <p:nvPr>
            <p:ph type="sldNum" idx="12"/>
          </p:nvPr>
        </p:nvSpPr>
        <p:spPr>
          <a:xfrm>
            <a:off x="0" y="0"/>
            <a:ext cx="446175" cy="130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28675" y="490800"/>
            <a:ext cx="5043375" cy="1331733"/>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1pPr>
            <a:lvl2pPr lvl="1">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2pPr>
            <a:lvl3pPr lvl="2">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3pPr>
            <a:lvl4pPr lvl="3">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4pPr>
            <a:lvl5pPr lvl="4">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5pPr>
            <a:lvl6pPr lvl="5">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6pPr>
            <a:lvl7pPr lvl="6">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7pPr>
            <a:lvl8pPr lvl="7">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8pPr>
            <a:lvl9pPr lvl="8">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828675" y="2133600"/>
            <a:ext cx="5686425" cy="6623467"/>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rgbClr val="FF8700"/>
              </a:buClr>
              <a:buSzPts val="3000"/>
              <a:buFont typeface="Roboto"/>
              <a:buChar char="▸"/>
              <a:defRPr sz="3000">
                <a:solidFill>
                  <a:srgbClr val="222222"/>
                </a:solidFill>
                <a:latin typeface="Roboto"/>
                <a:ea typeface="Roboto"/>
                <a:cs typeface="Roboto"/>
                <a:sym typeface="Roboto"/>
              </a:defRPr>
            </a:lvl1pPr>
            <a:lvl2pPr marL="914400" lvl="1"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2pPr>
            <a:lvl3pPr marL="1371600" lvl="2"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3pPr>
            <a:lvl4pPr marL="1828800" lvl="3"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4pPr>
            <a:lvl5pPr marL="2286000" lvl="4"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5pPr>
            <a:lvl6pPr marL="2743200" lvl="5"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6pPr>
            <a:lvl7pPr marL="3200400" lvl="6"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7pPr>
            <a:lvl8pPr marL="3657600" lvl="7"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8pPr>
            <a:lvl9pPr marL="4114800" lvl="8"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0" y="0"/>
            <a:ext cx="446175" cy="1300800"/>
          </a:xfrm>
          <a:prstGeom prst="rect">
            <a:avLst/>
          </a:prstGeom>
          <a:noFill/>
          <a:ln>
            <a:noFill/>
          </a:ln>
        </p:spPr>
        <p:txBody>
          <a:bodyPr spcFirstLastPara="1" wrap="square" lIns="91425" tIns="91425" rIns="91425" bIns="91425" anchor="ctr" anchorCtr="0">
            <a:noAutofit/>
          </a:bodyPr>
          <a:lstStyle>
            <a:lvl1pPr lvl="0" algn="ctr">
              <a:buNone/>
              <a:defRPr sz="975" b="1">
                <a:solidFill>
                  <a:srgbClr val="FFFFFF"/>
                </a:solidFill>
                <a:latin typeface="Roboto"/>
                <a:ea typeface="Roboto"/>
                <a:cs typeface="Roboto"/>
                <a:sym typeface="Roboto"/>
              </a:defRPr>
            </a:lvl1pPr>
            <a:lvl2pPr lvl="1" algn="ctr">
              <a:buNone/>
              <a:defRPr sz="975" b="1">
                <a:solidFill>
                  <a:srgbClr val="FFFFFF"/>
                </a:solidFill>
                <a:latin typeface="Roboto"/>
                <a:ea typeface="Roboto"/>
                <a:cs typeface="Roboto"/>
                <a:sym typeface="Roboto"/>
              </a:defRPr>
            </a:lvl2pPr>
            <a:lvl3pPr lvl="2" algn="ctr">
              <a:buNone/>
              <a:defRPr sz="975" b="1">
                <a:solidFill>
                  <a:srgbClr val="FFFFFF"/>
                </a:solidFill>
                <a:latin typeface="Roboto"/>
                <a:ea typeface="Roboto"/>
                <a:cs typeface="Roboto"/>
                <a:sym typeface="Roboto"/>
              </a:defRPr>
            </a:lvl3pPr>
            <a:lvl4pPr lvl="3" algn="ctr">
              <a:buNone/>
              <a:defRPr sz="975" b="1">
                <a:solidFill>
                  <a:srgbClr val="FFFFFF"/>
                </a:solidFill>
                <a:latin typeface="Roboto"/>
                <a:ea typeface="Roboto"/>
                <a:cs typeface="Roboto"/>
                <a:sym typeface="Roboto"/>
              </a:defRPr>
            </a:lvl4pPr>
            <a:lvl5pPr lvl="4" algn="ctr">
              <a:buNone/>
              <a:defRPr sz="975" b="1">
                <a:solidFill>
                  <a:srgbClr val="FFFFFF"/>
                </a:solidFill>
                <a:latin typeface="Roboto"/>
                <a:ea typeface="Roboto"/>
                <a:cs typeface="Roboto"/>
                <a:sym typeface="Roboto"/>
              </a:defRPr>
            </a:lvl5pPr>
            <a:lvl6pPr lvl="5" algn="ctr">
              <a:buNone/>
              <a:defRPr sz="975" b="1">
                <a:solidFill>
                  <a:srgbClr val="FFFFFF"/>
                </a:solidFill>
                <a:latin typeface="Roboto"/>
                <a:ea typeface="Roboto"/>
                <a:cs typeface="Roboto"/>
                <a:sym typeface="Roboto"/>
              </a:defRPr>
            </a:lvl6pPr>
            <a:lvl7pPr lvl="6" algn="ctr">
              <a:buNone/>
              <a:defRPr sz="975" b="1">
                <a:solidFill>
                  <a:srgbClr val="FFFFFF"/>
                </a:solidFill>
                <a:latin typeface="Roboto"/>
                <a:ea typeface="Roboto"/>
                <a:cs typeface="Roboto"/>
                <a:sym typeface="Roboto"/>
              </a:defRPr>
            </a:lvl7pPr>
            <a:lvl8pPr lvl="7" algn="ctr">
              <a:buNone/>
              <a:defRPr sz="975" b="1">
                <a:solidFill>
                  <a:srgbClr val="FFFFFF"/>
                </a:solidFill>
                <a:latin typeface="Roboto"/>
                <a:ea typeface="Roboto"/>
                <a:cs typeface="Roboto"/>
                <a:sym typeface="Roboto"/>
              </a:defRPr>
            </a:lvl8pPr>
            <a:lvl9pPr lvl="8" algn="ctr">
              <a:buNone/>
              <a:defRPr sz="975" b="1">
                <a:solidFill>
                  <a:srgbClr val="FFFFFF"/>
                </a:solidFill>
                <a:latin typeface="Roboto"/>
                <a:ea typeface="Roboto"/>
                <a:cs typeface="Roboto"/>
                <a:sym typeface="Roboto"/>
              </a:defRPr>
            </a:lvl9pPr>
          </a:lstStyle>
          <a:p>
            <a:fld id="{00000000-1234-1234-1234-123412341234}" type="slidenum">
              <a:rPr lang="es-MX" smtClean="0"/>
              <a:pPr/>
              <a:t>‹Nº›</a:t>
            </a:fld>
            <a:endParaRPr lang="es-MX"/>
          </a:p>
        </p:txBody>
      </p:sp>
    </p:spTree>
  </p:cSld>
  <p:clrMap bg1="lt1" tx1="dk1" bg2="dk2" tx2="lt2" accent1="accent1" accent2="accent2" accent3="accent3" accent4="accent4" accent5="accent5" accent6="accent6" hlink="hlink" folHlink="folHlink"/>
  <p:sldLayoutIdLst>
    <p:sldLayoutId id="2147483657"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3" name="Rectángulo 2">
            <a:extLst>
              <a:ext uri="{FF2B5EF4-FFF2-40B4-BE49-F238E27FC236}">
                <a16:creationId xmlns:a16="http://schemas.microsoft.com/office/drawing/2014/main" id="{4E0129A3-3D59-443F-89CE-27FBF80FD878}"/>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729381" y="170788"/>
            <a:ext cx="1187004" cy="395419"/>
          </a:xfrm>
          <a:prstGeom prst="rect">
            <a:avLst/>
          </a:prstGeom>
        </p:spPr>
      </p:pic>
      <p:sp>
        <p:nvSpPr>
          <p:cNvPr id="17" name="Rectángulo 16">
            <a:extLst>
              <a:ext uri="{FF2B5EF4-FFF2-40B4-BE49-F238E27FC236}">
                <a16:creationId xmlns:a16="http://schemas.microsoft.com/office/drawing/2014/main" id="{7B064DCB-B031-44B9-BC4F-D066A4773DDD}"/>
              </a:ext>
            </a:extLst>
          </p:cNvPr>
          <p:cNvSpPr/>
          <p:nvPr/>
        </p:nvSpPr>
        <p:spPr>
          <a:xfrm>
            <a:off x="1945533" y="1342259"/>
            <a:ext cx="3127779" cy="307777"/>
          </a:xfrm>
          <a:prstGeom prst="rect">
            <a:avLst/>
          </a:prstGeom>
          <a:ln>
            <a:noFill/>
          </a:ln>
        </p:spPr>
        <p:txBody>
          <a:bodyPr wrap="none">
            <a:spAutoFit/>
          </a:bodyPr>
          <a:lstStyle/>
          <a:p>
            <a:pPr lvl="1"/>
            <a:r>
              <a:rPr lang="es-MX" b="1" dirty="0">
                <a:solidFill>
                  <a:srgbClr val="CC6600"/>
                </a:solidFill>
                <a:latin typeface="+mn-lt"/>
                <a:cs typeface="Times New Roman" panose="02020603050405020304" pitchFamily="18" charset="0"/>
              </a:rPr>
              <a:t>QUESADILLAS DE HUITLACOCHE</a:t>
            </a:r>
          </a:p>
        </p:txBody>
      </p:sp>
      <p:sp>
        <p:nvSpPr>
          <p:cNvPr id="9" name="Rectángulo 8"/>
          <p:cNvSpPr/>
          <p:nvPr/>
        </p:nvSpPr>
        <p:spPr>
          <a:xfrm>
            <a:off x="369149" y="3548950"/>
            <a:ext cx="1433406" cy="375552"/>
          </a:xfrm>
          <a:prstGeom prst="rect">
            <a:avLst/>
          </a:prstGeom>
        </p:spPr>
        <p:txBody>
          <a:bodyPr wrap="none">
            <a:spAutoFit/>
          </a:bodyPr>
          <a:lstStyle/>
          <a:p>
            <a:pPr algn="just">
              <a:lnSpc>
                <a:spcPct val="150000"/>
              </a:lnSpc>
              <a:spcAft>
                <a:spcPts val="800"/>
              </a:spcAft>
            </a:pPr>
            <a:r>
              <a:rPr lang="es-419" b="1" dirty="0">
                <a:latin typeface="+mn-lt"/>
                <a:ea typeface="Calibri" panose="020F0502020204030204" pitchFamily="34" charset="0"/>
                <a:cs typeface="Times New Roman" panose="02020603050405020304" pitchFamily="18" charset="0"/>
              </a:rPr>
              <a:t>DESCRIPCIÓN</a:t>
            </a:r>
            <a:endParaRPr lang="es-MX" sz="1200" dirty="0">
              <a:effectLst/>
              <a:latin typeface="+mn-lt"/>
              <a:ea typeface="Calibri" panose="020F0502020204030204" pitchFamily="34" charset="0"/>
              <a:cs typeface="Times New Roman" panose="02020603050405020304" pitchFamily="18" charset="0"/>
            </a:endParaRPr>
          </a:p>
        </p:txBody>
      </p:sp>
      <p:sp>
        <p:nvSpPr>
          <p:cNvPr id="15" name="Rectángulo 14"/>
          <p:cNvSpPr/>
          <p:nvPr/>
        </p:nvSpPr>
        <p:spPr>
          <a:xfrm>
            <a:off x="369149" y="4034530"/>
            <a:ext cx="6149103" cy="3970318"/>
          </a:xfrm>
          <a:prstGeom prst="rect">
            <a:avLst/>
          </a:prstGeom>
        </p:spPr>
        <p:txBody>
          <a:bodyPr wrap="square">
            <a:spAutoFit/>
          </a:bodyPr>
          <a:lstStyle/>
          <a:p>
            <a:pPr algn="just"/>
            <a:r>
              <a:rPr lang="es-MX" sz="1200" dirty="0">
                <a:latin typeface="+mn-lt"/>
              </a:rPr>
              <a:t>El huitlacoche no es un alimento de origen prehispánico. De hecho, según comentan los expertos, la popularidad de su uso se remonta al siglo XX, el significado de los vocablos en náhuatl que componen la palabra cuitlacoche: </a:t>
            </a:r>
            <a:r>
              <a:rPr lang="es-MX" sz="1200" dirty="0" err="1">
                <a:latin typeface="+mn-lt"/>
              </a:rPr>
              <a:t>cuitlatl</a:t>
            </a:r>
            <a:r>
              <a:rPr lang="es-MX" sz="1200" dirty="0">
                <a:latin typeface="+mn-lt"/>
              </a:rPr>
              <a:t> y </a:t>
            </a:r>
            <a:r>
              <a:rPr lang="es-MX" sz="1200" dirty="0" err="1">
                <a:latin typeface="+mn-lt"/>
              </a:rPr>
              <a:t>cochtli</a:t>
            </a:r>
            <a:r>
              <a:rPr lang="es-MX" sz="1200" dirty="0">
                <a:latin typeface="+mn-lt"/>
              </a:rPr>
              <a:t> (excremento dormido) es interpretada de forma positiva. </a:t>
            </a:r>
          </a:p>
          <a:p>
            <a:pPr algn="just"/>
            <a:r>
              <a:rPr lang="es-MX" sz="1200" dirty="0">
                <a:latin typeface="+mn-lt"/>
              </a:rPr>
              <a:t>El cuitlacoche es un hongo parásito que crece en las mazorcas de maíz debido a la humedad. Infecta al maíz principalmente durante las temporadas de lluvia que se dan entre junio y noviembre. Es un alimento rico en aminoácidos como la lisina que es útil para la producción de proteínas en el cuerpo humano. Además, se emplea para hacer distintos guisos y bebidas como: </a:t>
            </a:r>
            <a:r>
              <a:rPr lang="es-MX" sz="1200" dirty="0" err="1">
                <a:latin typeface="+mn-lt"/>
              </a:rPr>
              <a:t>esmoloc</a:t>
            </a:r>
            <a:r>
              <a:rPr lang="es-MX" sz="1200" dirty="0">
                <a:latin typeface="+mn-lt"/>
              </a:rPr>
              <a:t>, mole prieto, sopas y cremas, quesadillas, rellenos, salsas para bañar carnes, etcétera.</a:t>
            </a:r>
          </a:p>
          <a:p>
            <a:pPr algn="just"/>
            <a:endParaRPr lang="es-MX" sz="1200" dirty="0">
              <a:latin typeface="+mn-lt"/>
            </a:endParaRPr>
          </a:p>
          <a:p>
            <a:pPr algn="just"/>
            <a:r>
              <a:rPr lang="es-MX" sz="1200" dirty="0">
                <a:latin typeface="+mn-lt"/>
              </a:rPr>
              <a:t>Además de un exquisito sabor, contiene ácidos grasos esenciales (Omega 3 y Omega 6), es rico en aminoácidos, aporta fibra y es bajo en grasas, contiene fósforo, vitamina C, varios minerales y sustancias con propiedades antitumorales.</a:t>
            </a:r>
          </a:p>
          <a:p>
            <a:pPr algn="just"/>
            <a:endParaRPr lang="es-MX" sz="1200" dirty="0">
              <a:latin typeface="+mn-lt"/>
            </a:endParaRPr>
          </a:p>
          <a:p>
            <a:pPr algn="just"/>
            <a:r>
              <a:rPr lang="es-MX" sz="1200" dirty="0">
                <a:latin typeface="+mn-lt"/>
              </a:rPr>
              <a:t>Dentro de la comida de tradición y popular de Tepeji se encuentran las quesadillas de huitlacoche hechas con el hongo de maíz. Actualmente, es un ingrediente sofisticado que se utiliza en la cocina mexicana y aunque en otros países lo siguen considerando como una plaga, en México se consume de muchas formas, sobre todo, acompañado tortillas, como estas deliciosas quesadillas de huitlacoche con quesillo.</a:t>
            </a:r>
          </a:p>
          <a:p>
            <a:pPr algn="just"/>
            <a:endParaRPr lang="es-MX" sz="1200" dirty="0">
              <a:latin typeface="+mn-lt"/>
            </a:endParaRPr>
          </a:p>
        </p:txBody>
      </p:sp>
      <p:sp>
        <p:nvSpPr>
          <p:cNvPr id="21" name="Rectángulo 20">
            <a:extLst>
              <a:ext uri="{FF2B5EF4-FFF2-40B4-BE49-F238E27FC236}">
                <a16:creationId xmlns:a16="http://schemas.microsoft.com/office/drawing/2014/main" id="{7FE5333F-C457-4683-91A2-8F73D7A0CBD7}"/>
              </a:ext>
            </a:extLst>
          </p:cNvPr>
          <p:cNvSpPr/>
          <p:nvPr/>
        </p:nvSpPr>
        <p:spPr>
          <a:xfrm>
            <a:off x="729381" y="540551"/>
            <a:ext cx="4968259" cy="553998"/>
          </a:xfrm>
          <a:prstGeom prst="rect">
            <a:avLst/>
          </a:prstGeom>
        </p:spPr>
        <p:txBody>
          <a:bodyPr wrap="square">
            <a:spAutoFit/>
          </a:bodyPr>
          <a:lstStyle/>
          <a:p>
            <a:r>
              <a:rPr lang="es-MX" sz="1000" b="1" dirty="0">
                <a:latin typeface="+mn-lt"/>
                <a:cs typeface="Times New Roman" panose="02020603050405020304" pitchFamily="18" charset="0"/>
              </a:rPr>
              <a:t>CLAVE: </a:t>
            </a:r>
            <a:r>
              <a:rPr lang="es-MX" sz="1000" dirty="0">
                <a:latin typeface="+mn-lt"/>
                <a:cs typeface="Times New Roman" panose="02020603050405020304" pitchFamily="18" charset="0"/>
              </a:rPr>
              <a:t>ICNU-TDR1</a:t>
            </a:r>
          </a:p>
          <a:p>
            <a:r>
              <a:rPr lang="es-MX" sz="1000" b="1" dirty="0">
                <a:latin typeface="+mn-lt"/>
                <a:cs typeface="Times New Roman" panose="02020603050405020304" pitchFamily="18" charset="0"/>
              </a:rPr>
              <a:t>CATEGORÍA: </a:t>
            </a:r>
            <a:r>
              <a:rPr lang="es-MX" sz="1000" dirty="0">
                <a:latin typeface="+mn-lt"/>
                <a:cs typeface="Times New Roman" panose="02020603050405020304" pitchFamily="18" charset="0"/>
              </a:rPr>
              <a:t>INMATERIAL CULTURAL</a:t>
            </a:r>
          </a:p>
          <a:p>
            <a:r>
              <a:rPr lang="es-MX" sz="1000" b="1" dirty="0">
                <a:latin typeface="+mn-lt"/>
                <a:cs typeface="Times New Roman" panose="02020603050405020304" pitchFamily="18" charset="0"/>
              </a:rPr>
              <a:t>SUBCATEGORÍA: </a:t>
            </a:r>
            <a:r>
              <a:rPr lang="es-MX" sz="1000" dirty="0">
                <a:latin typeface="+mn-lt"/>
                <a:cs typeface="Times New Roman" panose="02020603050405020304" pitchFamily="18" charset="0"/>
              </a:rPr>
              <a:t>USOS SOCIALES </a:t>
            </a:r>
          </a:p>
        </p:txBody>
      </p:sp>
      <p:pic>
        <p:nvPicPr>
          <p:cNvPr id="2" name="Imagen 1">
            <a:extLst>
              <a:ext uri="{FF2B5EF4-FFF2-40B4-BE49-F238E27FC236}">
                <a16:creationId xmlns:a16="http://schemas.microsoft.com/office/drawing/2014/main" id="{2B5CED08-EE10-441F-AA13-D7956BCD56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1631" y="184817"/>
            <a:ext cx="628366" cy="677457"/>
          </a:xfrm>
          <a:prstGeom prst="rect">
            <a:avLst/>
          </a:prstGeom>
        </p:spPr>
      </p:pic>
      <p:sp>
        <p:nvSpPr>
          <p:cNvPr id="5" name="Rectángulo 4">
            <a:extLst>
              <a:ext uri="{FF2B5EF4-FFF2-40B4-BE49-F238E27FC236}">
                <a16:creationId xmlns:a16="http://schemas.microsoft.com/office/drawing/2014/main" id="{8D75608E-E160-4E85-9007-6A8112D04EE3}"/>
              </a:ext>
            </a:extLst>
          </p:cNvPr>
          <p:cNvSpPr/>
          <p:nvPr/>
        </p:nvSpPr>
        <p:spPr>
          <a:xfrm>
            <a:off x="1879164" y="206516"/>
            <a:ext cx="3669777" cy="40011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mn-lt"/>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mn-lt"/>
                <a:sym typeface="Arial"/>
              </a:rPr>
              <a:t>DEL VALLE DE MEZQUITAL</a:t>
            </a:r>
          </a:p>
        </p:txBody>
      </p:sp>
      <p:sp>
        <p:nvSpPr>
          <p:cNvPr id="7" name="Rectángulo 6">
            <a:extLst>
              <a:ext uri="{FF2B5EF4-FFF2-40B4-BE49-F238E27FC236}">
                <a16:creationId xmlns:a16="http://schemas.microsoft.com/office/drawing/2014/main" id="{E40DE4BA-E050-4A6E-B178-873A248C01B3}"/>
              </a:ext>
            </a:extLst>
          </p:cNvPr>
          <p:cNvSpPr/>
          <p:nvPr/>
        </p:nvSpPr>
        <p:spPr>
          <a:xfrm>
            <a:off x="5915202" y="829880"/>
            <a:ext cx="603050" cy="246221"/>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s-MX" sz="1000" b="1" dirty="0">
                <a:latin typeface="+mn-lt"/>
              </a:rPr>
              <a:t>PÁG. 1</a:t>
            </a:r>
            <a:endParaRPr lang="es-MX" sz="1000" dirty="0">
              <a:latin typeface="+mn-lt"/>
            </a:endParaRPr>
          </a:p>
        </p:txBody>
      </p:sp>
      <p:pic>
        <p:nvPicPr>
          <p:cNvPr id="8" name="Imagen 7">
            <a:extLst>
              <a:ext uri="{FF2B5EF4-FFF2-40B4-BE49-F238E27FC236}">
                <a16:creationId xmlns:a16="http://schemas.microsoft.com/office/drawing/2014/main" id="{97BC4DA9-7998-4B61-85DB-40DF1BBACDCF}"/>
              </a:ext>
            </a:extLst>
          </p:cNvPr>
          <p:cNvPicPr>
            <a:picLocks noChangeAspect="1"/>
          </p:cNvPicPr>
          <p:nvPr/>
        </p:nvPicPr>
        <p:blipFill>
          <a:blip r:embed="rId5"/>
          <a:stretch>
            <a:fillRect/>
          </a:stretch>
        </p:blipFill>
        <p:spPr>
          <a:xfrm>
            <a:off x="6139997" y="311950"/>
            <a:ext cx="443978" cy="364201"/>
          </a:xfrm>
          <a:prstGeom prst="rect">
            <a:avLst/>
          </a:prstGeom>
        </p:spPr>
      </p:pic>
      <p:sp>
        <p:nvSpPr>
          <p:cNvPr id="23" name="Rectángulo 22">
            <a:extLst>
              <a:ext uri="{FF2B5EF4-FFF2-40B4-BE49-F238E27FC236}">
                <a16:creationId xmlns:a16="http://schemas.microsoft.com/office/drawing/2014/main" id="{5C40950D-0F60-4D08-81F9-2E4D817D3EA4}"/>
              </a:ext>
            </a:extLst>
          </p:cNvPr>
          <p:cNvSpPr/>
          <p:nvPr/>
        </p:nvSpPr>
        <p:spPr>
          <a:xfrm>
            <a:off x="2784907" y="491210"/>
            <a:ext cx="1858201" cy="230832"/>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900" dirty="0">
                <a:latin typeface="+mn-lt"/>
                <a:cs typeface="Times New Roman" panose="02020603050405020304" pitchFamily="18" charset="0"/>
              </a:rPr>
              <a:t>INMATERIALES CULTURALES </a:t>
            </a:r>
            <a:endParaRPr kumimoji="0" lang="es-MX" sz="900" i="0" u="none" strike="noStrike" kern="0" cap="none" spc="0" normalizeH="0" baseline="0" noProof="0" dirty="0">
              <a:ln>
                <a:noFill/>
              </a:ln>
              <a:solidFill>
                <a:srgbClr val="000000"/>
              </a:solidFill>
              <a:effectLst/>
              <a:uLnTx/>
              <a:uFillTx/>
              <a:latin typeface="+mn-lt"/>
              <a:cs typeface="Times New Roman" panose="02020603050405020304" pitchFamily="18" charset="0"/>
              <a:sym typeface="Arial"/>
            </a:endParaRPr>
          </a:p>
        </p:txBody>
      </p:sp>
      <p:pic>
        <p:nvPicPr>
          <p:cNvPr id="4" name="Imagen 3">
            <a:extLst>
              <a:ext uri="{FF2B5EF4-FFF2-40B4-BE49-F238E27FC236}">
                <a16:creationId xmlns:a16="http://schemas.microsoft.com/office/drawing/2014/main" id="{CC6E9586-410A-48F9-8A60-43F16B7FE234}"/>
              </a:ext>
            </a:extLst>
          </p:cNvPr>
          <p:cNvPicPr>
            <a:picLocks noChangeAspect="1"/>
          </p:cNvPicPr>
          <p:nvPr/>
        </p:nvPicPr>
        <p:blipFill rotWithShape="1">
          <a:blip r:embed="rId6"/>
          <a:srcRect l="19552" t="10743"/>
          <a:stretch/>
        </p:blipFill>
        <p:spPr>
          <a:xfrm>
            <a:off x="3721061" y="1883739"/>
            <a:ext cx="2668197" cy="1741851"/>
          </a:xfrm>
          <a:prstGeom prst="rect">
            <a:avLst/>
          </a:prstGeom>
        </p:spPr>
      </p:pic>
      <p:sp>
        <p:nvSpPr>
          <p:cNvPr id="16" name="Rectángulo 15">
            <a:extLst>
              <a:ext uri="{FF2B5EF4-FFF2-40B4-BE49-F238E27FC236}">
                <a16:creationId xmlns:a16="http://schemas.microsoft.com/office/drawing/2014/main" id="{B84DD6CF-813C-45E2-9C82-F8AD0194F332}"/>
              </a:ext>
            </a:extLst>
          </p:cNvPr>
          <p:cNvSpPr/>
          <p:nvPr/>
        </p:nvSpPr>
        <p:spPr>
          <a:xfrm>
            <a:off x="357632" y="1759455"/>
            <a:ext cx="3363429" cy="830997"/>
          </a:xfrm>
          <a:prstGeom prst="rect">
            <a:avLst/>
          </a:prstGeom>
        </p:spPr>
        <p:txBody>
          <a:bodyPr wrap="square">
            <a:spAutoFit/>
          </a:bodyPr>
          <a:lstStyle/>
          <a:p>
            <a:r>
              <a:rPr lang="es-MX" sz="1200" b="1" dirty="0">
                <a:solidFill>
                  <a:schemeClr val="tx1"/>
                </a:solidFill>
                <a:latin typeface="+mn-lt"/>
                <a:cs typeface="Times New Roman" panose="02020603050405020304" pitchFamily="18" charset="0"/>
              </a:rPr>
              <a:t>LUGAR: </a:t>
            </a:r>
            <a:r>
              <a:rPr lang="es-MX" sz="1200" dirty="0">
                <a:solidFill>
                  <a:schemeClr val="tx1"/>
                </a:solidFill>
                <a:latin typeface="+mn-lt"/>
                <a:cs typeface="Times New Roman" panose="02020603050405020304" pitchFamily="18" charset="0"/>
              </a:rPr>
              <a:t>Tepeji del Río </a:t>
            </a:r>
          </a:p>
          <a:p>
            <a:r>
              <a:rPr lang="es-MX" sz="1200" b="1" dirty="0">
                <a:solidFill>
                  <a:schemeClr val="tx1"/>
                </a:solidFill>
                <a:latin typeface="+mn-lt"/>
                <a:cs typeface="Times New Roman" panose="02020603050405020304" pitchFamily="18" charset="0"/>
              </a:rPr>
              <a:t>UBICACIÓN: </a:t>
            </a:r>
            <a:r>
              <a:rPr lang="es-MX" sz="1200" dirty="0">
                <a:solidFill>
                  <a:schemeClr val="tx1"/>
                </a:solidFill>
                <a:latin typeface="+mn-lt"/>
                <a:cs typeface="Times New Roman" panose="02020603050405020304" pitchFamily="18" charset="0"/>
              </a:rPr>
              <a:t>Calle Palacio Municipal S/N, Centro, 42850 Tepeji del Río de Ocampo, </a:t>
            </a:r>
            <a:r>
              <a:rPr lang="es-MX" sz="1200" dirty="0" err="1">
                <a:solidFill>
                  <a:schemeClr val="tx1"/>
                </a:solidFill>
                <a:latin typeface="+mn-lt"/>
                <a:cs typeface="Times New Roman" panose="02020603050405020304" pitchFamily="18" charset="0"/>
              </a:rPr>
              <a:t>Hgo</a:t>
            </a:r>
            <a:r>
              <a:rPr lang="es-MX" sz="1200" dirty="0">
                <a:solidFill>
                  <a:schemeClr val="tx1"/>
                </a:solidFill>
                <a:latin typeface="+mn-lt"/>
                <a:cs typeface="Times New Roman" panose="02020603050405020304" pitchFamily="18" charset="0"/>
              </a:rPr>
              <a:t>.</a:t>
            </a:r>
          </a:p>
          <a:p>
            <a:r>
              <a:rPr lang="es-MX" sz="1200" b="1" dirty="0">
                <a:solidFill>
                  <a:schemeClr val="tx1"/>
                </a:solidFill>
                <a:latin typeface="+mn-lt"/>
                <a:cs typeface="Times New Roman" panose="02020603050405020304" pitchFamily="18" charset="0"/>
              </a:rPr>
              <a:t>COORDENADAS: </a:t>
            </a:r>
            <a:r>
              <a:rPr lang="es-MX" sz="1200" dirty="0">
                <a:solidFill>
                  <a:schemeClr val="tx1"/>
                </a:solidFill>
                <a:latin typeface="+mn-lt"/>
                <a:cs typeface="Times New Roman" panose="02020603050405020304" pitchFamily="18" charset="0"/>
              </a:rPr>
              <a:t>19°54'18.6"N 99°20'30.3"W</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3" name="Rectángulo 2">
            <a:extLst>
              <a:ext uri="{FF2B5EF4-FFF2-40B4-BE49-F238E27FC236}">
                <a16:creationId xmlns:a16="http://schemas.microsoft.com/office/drawing/2014/main" id="{4E0129A3-3D59-443F-89CE-27FBF80FD878}"/>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729381" y="170788"/>
            <a:ext cx="1187004" cy="395419"/>
          </a:xfrm>
          <a:prstGeom prst="rect">
            <a:avLst/>
          </a:prstGeom>
        </p:spPr>
      </p:pic>
      <p:sp>
        <p:nvSpPr>
          <p:cNvPr id="17" name="Rectángulo 16">
            <a:extLst>
              <a:ext uri="{FF2B5EF4-FFF2-40B4-BE49-F238E27FC236}">
                <a16:creationId xmlns:a16="http://schemas.microsoft.com/office/drawing/2014/main" id="{7B064DCB-B031-44B9-BC4F-D066A4773DDD}"/>
              </a:ext>
            </a:extLst>
          </p:cNvPr>
          <p:cNvSpPr/>
          <p:nvPr/>
        </p:nvSpPr>
        <p:spPr>
          <a:xfrm>
            <a:off x="1865110" y="1340312"/>
            <a:ext cx="3127779" cy="307777"/>
          </a:xfrm>
          <a:prstGeom prst="rect">
            <a:avLst/>
          </a:prstGeom>
          <a:ln>
            <a:noFill/>
          </a:ln>
        </p:spPr>
        <p:txBody>
          <a:bodyPr wrap="none">
            <a:spAutoFit/>
          </a:bodyPr>
          <a:lstStyle/>
          <a:p>
            <a:pPr lvl="1"/>
            <a:r>
              <a:rPr lang="es-MX" b="1" dirty="0">
                <a:solidFill>
                  <a:srgbClr val="CC6600"/>
                </a:solidFill>
                <a:latin typeface="+mn-lt"/>
                <a:cs typeface="Times New Roman" panose="02020603050405020304" pitchFamily="18" charset="0"/>
              </a:rPr>
              <a:t>QUESADILLAS DE HUITLACOCHE</a:t>
            </a:r>
          </a:p>
        </p:txBody>
      </p:sp>
      <p:sp>
        <p:nvSpPr>
          <p:cNvPr id="15" name="Rectángulo 14"/>
          <p:cNvSpPr/>
          <p:nvPr/>
        </p:nvSpPr>
        <p:spPr>
          <a:xfrm>
            <a:off x="369149" y="2125176"/>
            <a:ext cx="6149103" cy="5781070"/>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800"/>
              </a:spcAft>
              <a:buClr>
                <a:srgbClr val="000000"/>
              </a:buClr>
              <a:buSzTx/>
              <a:buFont typeface="Arial"/>
              <a:buNone/>
              <a:tabLst/>
              <a:defRPr/>
            </a:pPr>
            <a:r>
              <a:rPr kumimoji="0" lang="es-MX" sz="14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INGREDIENTES </a:t>
            </a:r>
          </a:p>
          <a:p>
            <a:pPr marL="171450" marR="0" lvl="0" indent="-1714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1/2 kilos de masa para tortillas</a:t>
            </a:r>
          </a:p>
          <a:p>
            <a:pPr marL="171450" marR="0" lvl="0" indent="-1714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4 tazas de huitlacoche, fresco o en lata</a:t>
            </a:r>
          </a:p>
          <a:p>
            <a:pPr marL="171450" marR="0" lvl="0" indent="-1714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300 gramos de queso </a:t>
            </a:r>
            <a:r>
              <a:rPr kumimoji="0" lang="es-MX" sz="1200" b="0" i="0" u="none" strike="noStrike" kern="0" cap="none" spc="0" normalizeH="0" baseline="0" noProof="0" dirty="0" err="1">
                <a:ln>
                  <a:noFill/>
                </a:ln>
                <a:solidFill>
                  <a:srgbClr val="000000"/>
                </a:solidFill>
                <a:effectLst/>
                <a:uLnTx/>
                <a:uFillTx/>
                <a:latin typeface="Arial"/>
                <a:cs typeface="Arial"/>
                <a:sym typeface="Arial"/>
              </a:rPr>
              <a:t>oaxaca</a:t>
            </a: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a:p>
            <a:pPr marL="171450" marR="0" lvl="0" indent="-1714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2 dientes de ajo</a:t>
            </a:r>
          </a:p>
          <a:p>
            <a:pPr marL="171450" marR="0" lvl="0" indent="-1714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1/2 cebollas, picada</a:t>
            </a:r>
          </a:p>
          <a:p>
            <a:pPr marL="171450" marR="0" lvl="0" indent="-1714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2 cucharadas de aceite vegetal</a:t>
            </a:r>
          </a:p>
          <a:p>
            <a:pPr marL="171450" marR="0" lvl="0" indent="-1714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al gusto de pimienta, al gusto</a:t>
            </a:r>
          </a:p>
          <a:p>
            <a:pPr algn="just"/>
            <a:endParaRPr lang="es-MX" b="1" dirty="0">
              <a:latin typeface="+mn-lt"/>
            </a:endParaRPr>
          </a:p>
          <a:p>
            <a:pPr algn="just"/>
            <a:r>
              <a:rPr lang="es-MX" b="1" dirty="0">
                <a:latin typeface="+mn-lt"/>
              </a:rPr>
              <a:t>PREPARACIÓN</a:t>
            </a:r>
          </a:p>
          <a:p>
            <a:pPr algn="just"/>
            <a:endParaRPr lang="es-MX" b="1" dirty="0">
              <a:latin typeface="+mn-lt"/>
            </a:endParaRPr>
          </a:p>
          <a:p>
            <a:pPr marL="171450" indent="-171450" algn="just">
              <a:buFont typeface="Arial" panose="020B0604020202020204" pitchFamily="34" charset="0"/>
              <a:buChar char="•"/>
            </a:pPr>
            <a:r>
              <a:rPr lang="es-MX" sz="1200" dirty="0">
                <a:latin typeface="+mn-lt"/>
              </a:rPr>
              <a:t>Comienza por preparar el relleno. Calienta una cucharada de aceite vegetal en un sartén de tamaño mediano.</a:t>
            </a:r>
          </a:p>
          <a:p>
            <a:pPr marL="171450" indent="-171450" algn="just">
              <a:buFont typeface="Arial" panose="020B0604020202020204" pitchFamily="34" charset="0"/>
              <a:buChar char="•"/>
            </a:pPr>
            <a:r>
              <a:rPr lang="es-MX" sz="1200" dirty="0">
                <a:latin typeface="+mn-lt"/>
              </a:rPr>
              <a:t>Agrega la mitad de la cebolla y el ajo y dora por 2-3 minutos. Agrega el huitlacoche y cocina por 5 minutos o hasta que esté bien cocido. Sazona con sal y pimienta y vierte en un plato hondo.</a:t>
            </a:r>
          </a:p>
          <a:p>
            <a:pPr marL="171450" indent="-171450" algn="just">
              <a:buFont typeface="Arial" panose="020B0604020202020204" pitchFamily="34" charset="0"/>
              <a:buChar char="•"/>
            </a:pPr>
            <a:r>
              <a:rPr lang="es-MX" sz="1200" dirty="0">
                <a:latin typeface="+mn-lt"/>
              </a:rPr>
              <a:t>Con una tortillera has tortillas con la masa para tortillas.</a:t>
            </a:r>
          </a:p>
          <a:p>
            <a:pPr marL="171450" indent="-171450" algn="just">
              <a:buFont typeface="Arial" panose="020B0604020202020204" pitchFamily="34" charset="0"/>
              <a:buChar char="•"/>
            </a:pPr>
            <a:r>
              <a:rPr lang="es-MX" sz="1200" dirty="0">
                <a:latin typeface="+mn-lt"/>
              </a:rPr>
              <a:t>Rellena las tortillas con un poco de queso </a:t>
            </a:r>
            <a:r>
              <a:rPr lang="es-MX" sz="1200" dirty="0" err="1">
                <a:latin typeface="+mn-lt"/>
              </a:rPr>
              <a:t>oaxaca</a:t>
            </a:r>
            <a:r>
              <a:rPr lang="es-MX" sz="1200" dirty="0">
                <a:latin typeface="+mn-lt"/>
              </a:rPr>
              <a:t> y el relleno de huitlacoche. Sella bien la quesadilla con tus dedos.</a:t>
            </a:r>
          </a:p>
          <a:p>
            <a:pPr marL="171450" indent="-171450" algn="just">
              <a:buFont typeface="Arial" panose="020B0604020202020204" pitchFamily="34" charset="0"/>
              <a:buChar char="•"/>
            </a:pPr>
            <a:r>
              <a:rPr lang="es-MX" sz="1200" dirty="0">
                <a:latin typeface="+mn-lt"/>
              </a:rPr>
              <a:t>Cocina las quesadillas ya sea en un comal (si las quieres sin grasa) o en aceite si las prefieres fritas.</a:t>
            </a:r>
          </a:p>
          <a:p>
            <a:pPr marL="171450" indent="-171450" algn="just">
              <a:buFont typeface="Arial" panose="020B0604020202020204" pitchFamily="34" charset="0"/>
              <a:buChar char="•"/>
            </a:pPr>
            <a:endParaRPr lang="es-MX" sz="1200" dirty="0">
              <a:latin typeface="+mn-lt"/>
            </a:endParaRPr>
          </a:p>
          <a:p>
            <a:pPr marL="171450" indent="-171450" algn="just">
              <a:buFont typeface="Arial" panose="020B0604020202020204" pitchFamily="34" charset="0"/>
              <a:buChar char="•"/>
            </a:pPr>
            <a:endParaRPr lang="es-MX" sz="1200" dirty="0">
              <a:latin typeface="+mn-lt"/>
            </a:endParaRPr>
          </a:p>
          <a:p>
            <a:pPr algn="just"/>
            <a:r>
              <a:rPr lang="es-MX" sz="1200" dirty="0">
                <a:latin typeface="+mn-lt"/>
              </a:rPr>
              <a:t>La composición nutrimental presente en el huitlacoche apunta a que es un hongo benéfico y una valiosa fuente como alimento, por lo que, su incorporación en la dieta humana es deseable, además de sus componentes bioactivos disminuyen el riesgo de padecer algunas enfermedades crónico-degenerativas. La ingesta del huitlacoche de manera regular también puede tener un efecto potencialmente positivo en la salud, por lo que, este hongo bien puede ser considerado como un alimento funcional.</a:t>
            </a:r>
          </a:p>
        </p:txBody>
      </p:sp>
      <p:pic>
        <p:nvPicPr>
          <p:cNvPr id="2" name="Imagen 1">
            <a:extLst>
              <a:ext uri="{FF2B5EF4-FFF2-40B4-BE49-F238E27FC236}">
                <a16:creationId xmlns:a16="http://schemas.microsoft.com/office/drawing/2014/main" id="{2B5CED08-EE10-441F-AA13-D7956BCD56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1631" y="184817"/>
            <a:ext cx="628366" cy="677457"/>
          </a:xfrm>
          <a:prstGeom prst="rect">
            <a:avLst/>
          </a:prstGeom>
        </p:spPr>
      </p:pic>
      <p:sp>
        <p:nvSpPr>
          <p:cNvPr id="5" name="Rectángulo 4">
            <a:extLst>
              <a:ext uri="{FF2B5EF4-FFF2-40B4-BE49-F238E27FC236}">
                <a16:creationId xmlns:a16="http://schemas.microsoft.com/office/drawing/2014/main" id="{8D75608E-E160-4E85-9007-6A8112D04EE3}"/>
              </a:ext>
            </a:extLst>
          </p:cNvPr>
          <p:cNvSpPr/>
          <p:nvPr/>
        </p:nvSpPr>
        <p:spPr>
          <a:xfrm>
            <a:off x="1879164" y="206516"/>
            <a:ext cx="3669777" cy="400110"/>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mn-lt"/>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mn-lt"/>
                <a:sym typeface="Arial"/>
              </a:rPr>
              <a:t>DEL VALLE DE MEZQUITAL</a:t>
            </a:r>
          </a:p>
        </p:txBody>
      </p:sp>
      <p:sp>
        <p:nvSpPr>
          <p:cNvPr id="7" name="Rectángulo 6">
            <a:extLst>
              <a:ext uri="{FF2B5EF4-FFF2-40B4-BE49-F238E27FC236}">
                <a16:creationId xmlns:a16="http://schemas.microsoft.com/office/drawing/2014/main" id="{E40DE4BA-E050-4A6E-B178-873A248C01B3}"/>
              </a:ext>
            </a:extLst>
          </p:cNvPr>
          <p:cNvSpPr/>
          <p:nvPr/>
        </p:nvSpPr>
        <p:spPr>
          <a:xfrm>
            <a:off x="5915202" y="829880"/>
            <a:ext cx="603050" cy="246221"/>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s-MX" sz="1000" b="1" dirty="0">
                <a:latin typeface="+mn-lt"/>
              </a:rPr>
              <a:t>PÁG. 2</a:t>
            </a:r>
            <a:endParaRPr lang="es-MX" sz="1000" dirty="0">
              <a:latin typeface="+mn-lt"/>
            </a:endParaRPr>
          </a:p>
        </p:txBody>
      </p:sp>
      <p:pic>
        <p:nvPicPr>
          <p:cNvPr id="8" name="Imagen 7">
            <a:extLst>
              <a:ext uri="{FF2B5EF4-FFF2-40B4-BE49-F238E27FC236}">
                <a16:creationId xmlns:a16="http://schemas.microsoft.com/office/drawing/2014/main" id="{97BC4DA9-7998-4B61-85DB-40DF1BBACDCF}"/>
              </a:ext>
            </a:extLst>
          </p:cNvPr>
          <p:cNvPicPr>
            <a:picLocks noChangeAspect="1"/>
          </p:cNvPicPr>
          <p:nvPr/>
        </p:nvPicPr>
        <p:blipFill>
          <a:blip r:embed="rId5"/>
          <a:stretch>
            <a:fillRect/>
          </a:stretch>
        </p:blipFill>
        <p:spPr>
          <a:xfrm>
            <a:off x="6139997" y="311950"/>
            <a:ext cx="443978" cy="364201"/>
          </a:xfrm>
          <a:prstGeom prst="rect">
            <a:avLst/>
          </a:prstGeom>
        </p:spPr>
      </p:pic>
      <p:sp>
        <p:nvSpPr>
          <p:cNvPr id="23" name="Rectángulo 22">
            <a:extLst>
              <a:ext uri="{FF2B5EF4-FFF2-40B4-BE49-F238E27FC236}">
                <a16:creationId xmlns:a16="http://schemas.microsoft.com/office/drawing/2014/main" id="{5C40950D-0F60-4D08-81F9-2E4D817D3EA4}"/>
              </a:ext>
            </a:extLst>
          </p:cNvPr>
          <p:cNvSpPr/>
          <p:nvPr/>
        </p:nvSpPr>
        <p:spPr>
          <a:xfrm>
            <a:off x="2784907" y="491210"/>
            <a:ext cx="1858201" cy="230832"/>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900" dirty="0">
                <a:latin typeface="+mn-lt"/>
                <a:cs typeface="Times New Roman" panose="02020603050405020304" pitchFamily="18" charset="0"/>
              </a:rPr>
              <a:t>INMATERIALES CULTURALES </a:t>
            </a:r>
            <a:endParaRPr kumimoji="0" lang="es-MX" sz="900" i="0" u="none" strike="noStrike" kern="0" cap="none" spc="0" normalizeH="0" baseline="0" noProof="0" dirty="0">
              <a:ln>
                <a:noFill/>
              </a:ln>
              <a:solidFill>
                <a:srgbClr val="000000"/>
              </a:solidFill>
              <a:effectLst/>
              <a:uLnTx/>
              <a:uFillTx/>
              <a:latin typeface="+mn-lt"/>
              <a:cs typeface="Times New Roman" panose="02020603050405020304" pitchFamily="18" charset="0"/>
              <a:sym typeface="Arial"/>
            </a:endParaRPr>
          </a:p>
        </p:txBody>
      </p:sp>
      <p:sp>
        <p:nvSpPr>
          <p:cNvPr id="12" name="Rectángulo 11">
            <a:extLst>
              <a:ext uri="{FF2B5EF4-FFF2-40B4-BE49-F238E27FC236}">
                <a16:creationId xmlns:a16="http://schemas.microsoft.com/office/drawing/2014/main" id="{769053D2-85BC-41C9-A3B7-05E596FA27F5}"/>
              </a:ext>
            </a:extLst>
          </p:cNvPr>
          <p:cNvSpPr/>
          <p:nvPr/>
        </p:nvSpPr>
        <p:spPr>
          <a:xfrm>
            <a:off x="729381" y="540551"/>
            <a:ext cx="4968259" cy="553998"/>
          </a:xfrm>
          <a:prstGeom prst="rect">
            <a:avLst/>
          </a:prstGeom>
        </p:spPr>
        <p:txBody>
          <a:bodyPr wrap="square">
            <a:spAutoFit/>
          </a:bodyPr>
          <a:lstStyle/>
          <a:p>
            <a:r>
              <a:rPr lang="es-MX" sz="1000" b="1" dirty="0">
                <a:latin typeface="+mn-lt"/>
                <a:cs typeface="Times New Roman" panose="02020603050405020304" pitchFamily="18" charset="0"/>
              </a:rPr>
              <a:t>CLAVE: </a:t>
            </a:r>
            <a:r>
              <a:rPr lang="es-MX" sz="1000" dirty="0">
                <a:latin typeface="+mn-lt"/>
                <a:cs typeface="Times New Roman" panose="02020603050405020304" pitchFamily="18" charset="0"/>
              </a:rPr>
              <a:t>ICNU-TDR1</a:t>
            </a:r>
          </a:p>
          <a:p>
            <a:r>
              <a:rPr lang="es-MX" sz="1000" b="1" dirty="0">
                <a:latin typeface="+mn-lt"/>
                <a:cs typeface="Times New Roman" panose="02020603050405020304" pitchFamily="18" charset="0"/>
              </a:rPr>
              <a:t>CATEGORÍA: </a:t>
            </a:r>
            <a:r>
              <a:rPr lang="es-MX" sz="1000" dirty="0">
                <a:latin typeface="+mn-lt"/>
                <a:cs typeface="Times New Roman" panose="02020603050405020304" pitchFamily="18" charset="0"/>
              </a:rPr>
              <a:t>INMATERIAL CULTURAL</a:t>
            </a:r>
          </a:p>
          <a:p>
            <a:r>
              <a:rPr lang="es-MX" sz="1000" b="1" dirty="0">
                <a:latin typeface="+mn-lt"/>
                <a:cs typeface="Times New Roman" panose="02020603050405020304" pitchFamily="18" charset="0"/>
              </a:rPr>
              <a:t>SUBCATEGORÍA: </a:t>
            </a:r>
            <a:r>
              <a:rPr lang="es-MX" sz="1000" dirty="0">
                <a:latin typeface="+mn-lt"/>
                <a:cs typeface="Times New Roman" panose="02020603050405020304" pitchFamily="18" charset="0"/>
              </a:rPr>
              <a:t>USOS SOCIALES </a:t>
            </a:r>
          </a:p>
        </p:txBody>
      </p:sp>
    </p:spTree>
    <p:extLst>
      <p:ext uri="{BB962C8B-B14F-4D97-AF65-F5344CB8AC3E}">
        <p14:creationId xmlns:p14="http://schemas.microsoft.com/office/powerpoint/2010/main" val="139333598"/>
      </p:ext>
    </p:extLst>
  </p:cSld>
  <p:clrMapOvr>
    <a:masterClrMapping/>
  </p:clrMapOvr>
</p:sld>
</file>

<file path=ppt/theme/theme1.xml><?xml version="1.0" encoding="utf-8"?>
<a:theme xmlns:a="http://schemas.openxmlformats.org/drawingml/2006/main"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2167</TotalTime>
  <Words>592</Words>
  <Application>Microsoft Office PowerPoint</Application>
  <PresentationFormat>Carta (216 x 279 mm)</PresentationFormat>
  <Paragraphs>45</Paragraphs>
  <Slides>2</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vt:i4>
      </vt:variant>
    </vt:vector>
  </HeadingPairs>
  <TitlesOfParts>
    <vt:vector size="6" baseType="lpstr">
      <vt:lpstr>Roboto</vt:lpstr>
      <vt:lpstr>Arial</vt:lpstr>
      <vt:lpstr>Dosis</vt:lpstr>
      <vt:lpstr>William template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LEONEL SALAZAR GALVEZ</cp:lastModifiedBy>
  <cp:revision>110</cp:revision>
  <dcterms:modified xsi:type="dcterms:W3CDTF">2022-01-19T05:35:33Z</dcterms:modified>
</cp:coreProperties>
</file>