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</p:sldIdLst>
  <p:sldSz cy="9144000" cx="6858000"/>
  <p:notesSz cx="6858000" cy="9144000"/>
  <p:embeddedFontLst>
    <p:embeddedFont>
      <p:font typeface="Dosis"/>
      <p:regular r:id="rId6"/>
      <p:bold r:id="rId7"/>
    </p:embeddedFon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kVguen1Y1MI62tl4CJKyDO2x2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2" Type="http://customschemas.google.com/relationships/presentationmetadata" Target="metadata"/><Relationship Id="rId9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font" Target="fonts/Dosis-regular.fntdata"/><Relationship Id="rId7" Type="http://schemas.openxmlformats.org/officeDocument/2006/relationships/font" Target="fonts/Dosis-bold.fntdata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-41306" y="-67733"/>
            <a:ext cx="2484469" cy="9270489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11" name="Google Shape;11;p3"/>
          <p:cNvSpPr/>
          <p:nvPr/>
        </p:nvSpPr>
        <p:spPr>
          <a:xfrm flipH="1">
            <a:off x="-677653" y="-31219"/>
            <a:ext cx="1319400" cy="1331733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354101" y="-16933"/>
            <a:ext cx="388800" cy="1331733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742781" y="8757067"/>
            <a:ext cx="6277275" cy="405333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0" y="0"/>
            <a:ext cx="446175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28675" y="490800"/>
            <a:ext cx="5043375" cy="1331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28675" y="2133600"/>
            <a:ext cx="5686425" cy="6623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b="0" i="0" sz="30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b="0" i="0" sz="24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b="0" i="0" sz="24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b="0" i="0" sz="18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b="0" i="0" sz="18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b="0" i="0" sz="18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b="0" i="0" sz="18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b="0" i="0" sz="18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b="0" i="0" sz="1800" u="none" cap="none" strike="noStrik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0" y="0"/>
            <a:ext cx="446175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1" i="0" sz="975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/>
          <p:nvPr/>
        </p:nvSpPr>
        <p:spPr>
          <a:xfrm flipH="1" rot="10800000">
            <a:off x="434872" y="1085262"/>
            <a:ext cx="6149103" cy="45719"/>
          </a:xfrm>
          <a:prstGeom prst="rect">
            <a:avLst/>
          </a:prstGeom>
          <a:solidFill>
            <a:srgbClr val="FF9900"/>
          </a:solidFill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0" y="2643188"/>
            <a:ext cx="446175" cy="548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1" name="Google Shape;21;p1"/>
          <p:cNvPicPr preferRelativeResize="0"/>
          <p:nvPr/>
        </p:nvPicPr>
        <p:blipFill rotWithShape="1">
          <a:blip r:embed="rId3">
            <a:alphaModFix/>
          </a:blip>
          <a:srcRect b="5061" l="0" r="18234" t="29397"/>
          <a:stretch/>
        </p:blipFill>
        <p:spPr>
          <a:xfrm>
            <a:off x="729381" y="170788"/>
            <a:ext cx="1187004" cy="39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"/>
          <p:cNvSpPr/>
          <p:nvPr/>
        </p:nvSpPr>
        <p:spPr>
          <a:xfrm>
            <a:off x="729381" y="540551"/>
            <a:ext cx="420412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CLAVE: </a:t>
            </a: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ICNU-TDR1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CATEGORÍA: </a:t>
            </a: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INMATERIALES CULTURALES 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SUBCATEGORÍA:  </a:t>
            </a: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USOS SOCIALES  </a:t>
            </a:r>
            <a:endParaRPr/>
          </a:p>
        </p:txBody>
      </p:sp>
      <p:sp>
        <p:nvSpPr>
          <p:cNvPr id="23" name="Google Shape;23;p1"/>
          <p:cNvSpPr/>
          <p:nvPr/>
        </p:nvSpPr>
        <p:spPr>
          <a:xfrm>
            <a:off x="458277" y="1377170"/>
            <a:ext cx="3929643" cy="39595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459274" y="2263656"/>
            <a:ext cx="1285849" cy="624627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422250" y="2262801"/>
            <a:ext cx="4860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Clima:</a:t>
            </a:r>
            <a:endParaRPr/>
          </a:p>
        </p:txBody>
      </p:sp>
      <p:sp>
        <p:nvSpPr>
          <p:cNvPr id="26" name="Google Shape;26;p1"/>
          <p:cNvSpPr/>
          <p:nvPr/>
        </p:nvSpPr>
        <p:spPr>
          <a:xfrm>
            <a:off x="422250" y="1810384"/>
            <a:ext cx="13131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Ubicación y Localización:</a:t>
            </a:r>
            <a:endParaRPr/>
          </a:p>
        </p:txBody>
      </p:sp>
      <p:sp>
        <p:nvSpPr>
          <p:cNvPr id="27" name="Google Shape;27;p1"/>
          <p:cNvSpPr/>
          <p:nvPr/>
        </p:nvSpPr>
        <p:spPr>
          <a:xfrm>
            <a:off x="434872" y="1367638"/>
            <a:ext cx="99257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Nombre del lugar:</a:t>
            </a:r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4424884" y="1377169"/>
            <a:ext cx="2043338" cy="178643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458279" y="2938636"/>
            <a:ext cx="3928646" cy="197944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4424884" y="3816167"/>
            <a:ext cx="2043338" cy="51958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4386925" y="3813894"/>
            <a:ext cx="5501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Lengua:</a:t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458278" y="4971585"/>
            <a:ext cx="2982445" cy="352876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432504" y="4968429"/>
            <a:ext cx="124622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Justificación:</a:t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4424884" y="3216183"/>
            <a:ext cx="2043339" cy="529173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Subcategoría: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s-MX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Usos Sociales </a:t>
            </a:r>
            <a:endParaRPr/>
          </a:p>
        </p:txBody>
      </p:sp>
      <p:sp>
        <p:nvSpPr>
          <p:cNvPr id="35" name="Google Shape;35;p1"/>
          <p:cNvSpPr/>
          <p:nvPr/>
        </p:nvSpPr>
        <p:spPr>
          <a:xfrm>
            <a:off x="1427451" y="1471041"/>
            <a:ext cx="79701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Tepeji del Río </a:t>
            </a:r>
            <a:endParaRPr/>
          </a:p>
        </p:txBody>
      </p:sp>
      <p:sp>
        <p:nvSpPr>
          <p:cNvPr id="36" name="Google Shape;36;p1"/>
          <p:cNvSpPr/>
          <p:nvPr/>
        </p:nvSpPr>
        <p:spPr>
          <a:xfrm>
            <a:off x="1626786" y="1865571"/>
            <a:ext cx="27293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 Palacio Municipal S/N, Centro, 42850 Tepeji del Rio de Ocampo, Hgo.</a:t>
            </a:r>
            <a:endParaRPr/>
          </a:p>
        </p:txBody>
      </p:sp>
      <p:sp>
        <p:nvSpPr>
          <p:cNvPr id="37" name="Google Shape;37;p1"/>
          <p:cNvSpPr/>
          <p:nvPr/>
        </p:nvSpPr>
        <p:spPr>
          <a:xfrm>
            <a:off x="4386925" y="4393876"/>
            <a:ext cx="38343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Uso:</a:t>
            </a:r>
            <a:endParaRPr/>
          </a:p>
        </p:txBody>
      </p:sp>
      <p:sp>
        <p:nvSpPr>
          <p:cNvPr id="38" name="Google Shape;38;p1"/>
          <p:cNvSpPr/>
          <p:nvPr/>
        </p:nvSpPr>
        <p:spPr>
          <a:xfrm>
            <a:off x="554625" y="5257525"/>
            <a:ext cx="27642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huitlacoche es un alimento importante en la gastronomía Mexicana, por otra parte en Tepeji del </a:t>
            </a:r>
            <a:r>
              <a:rPr lang="es-MX" sz="80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s-MX" sz="800">
                <a:latin typeface="Times New Roman"/>
                <a:ea typeface="Times New Roman"/>
                <a:cs typeface="Times New Roman"/>
                <a:sym typeface="Times New Roman"/>
              </a:rPr>
              <a:t>ío</a:t>
            </a: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le considera como uno de los alimentos más tradicionales que emplean para la elaboración de quesadillas hechas con el hongo de maíz.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Además cabe mencionar que la composición nutrimental presente en el huitlacoche apunta a que es un hongo benéfico y una valiosa fuente como alimento, por lo que, su incorporación en la dieta humana es deseable, además de sus componentes bioactivos disminuyen el riesgo de padecer algunas enfermedades crónico-degenerativas. La ingesta del huitlacoche de manera regular también puede tener un efecto potencialmente positivo en la salud, por lo que, este hongo bien puede ser considerado como un alimento funcional.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tal motivo que este platillo típico de Tepeji del Río brinda un gran aporte nutricional a la salud de los consumidores y a su vez este tipo de platillos atrae a los turistas generando ingresos para las familias de la comunidad.</a:t>
            </a:r>
            <a:endParaRPr/>
          </a:p>
        </p:txBody>
      </p:sp>
      <p:sp>
        <p:nvSpPr>
          <p:cNvPr id="39" name="Google Shape;39;p1"/>
          <p:cNvSpPr/>
          <p:nvPr/>
        </p:nvSpPr>
        <p:spPr>
          <a:xfrm>
            <a:off x="1785733" y="2261140"/>
            <a:ext cx="2602187" cy="29912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1735559" y="2242219"/>
            <a:ext cx="262054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Coordenadas</a:t>
            </a:r>
            <a:r>
              <a:rPr b="0" i="0" lang="es-MX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:19°54'18.6"N 99°20'30.3"W </a:t>
            </a:r>
            <a:endParaRPr/>
          </a:p>
        </p:txBody>
      </p:sp>
      <p:sp>
        <p:nvSpPr>
          <p:cNvPr id="41" name="Google Shape;41;p1"/>
          <p:cNvSpPr/>
          <p:nvPr/>
        </p:nvSpPr>
        <p:spPr>
          <a:xfrm>
            <a:off x="462556" y="2993666"/>
            <a:ext cx="386407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Descripción contextual (social, ambiental, cultural): </a:t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pueblo surgió de la unión de dos pueblos que vivían en rivalidad. Los otomíes de Otlaxpa y los náhuatl de Tepexic. Con el fin de pacificarlos, los religiosos les propusieron construir en terreno neutral una iglesia y convento. Aceptaron y alrededor de la nueva edificación se </a:t>
            </a:r>
            <a:r>
              <a:rPr lang="es-MX" sz="800">
                <a:latin typeface="Times New Roman"/>
                <a:ea typeface="Times New Roman"/>
                <a:cs typeface="Times New Roman"/>
                <a:sym typeface="Times New Roman"/>
              </a:rPr>
              <a:t>formó</a:t>
            </a: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 nuevo pueblo, que por quedar ubicado en las cercanías de un caudaloso cuerpo de agua luego fue llamado Tepeji del Río y San Francisco del Río en honor al nombre que lleva la orden de religiosos que lo fundo al comenzar la construcción de la iglesia y convento.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municipio de Tepeji del Río de Ocampo tiene una extensión territorial de 393.40 </a:t>
            </a:r>
            <a:r>
              <a:rPr lang="es-MX" sz="800">
                <a:latin typeface="Times New Roman"/>
                <a:ea typeface="Times New Roman"/>
                <a:cs typeface="Times New Roman"/>
                <a:sym typeface="Times New Roman"/>
              </a:rPr>
              <a:t>Km2</a:t>
            </a: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 representa el 1.87% de la superficie del estado.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ambiente en este municipio es sano ya que cuenta con mucha vegetación y distintas especies de flora como de fauna.</a:t>
            </a:r>
            <a:endParaRPr/>
          </a:p>
        </p:txBody>
      </p:sp>
      <p:sp>
        <p:nvSpPr>
          <p:cNvPr id="42" name="Google Shape;42;p1"/>
          <p:cNvSpPr/>
          <p:nvPr/>
        </p:nvSpPr>
        <p:spPr>
          <a:xfrm>
            <a:off x="1782087" y="2604540"/>
            <a:ext cx="2605834" cy="283743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Temperatura:</a:t>
            </a:r>
            <a:r>
              <a:rPr b="0" i="0" lang="es-MX" sz="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15.8°C.</a:t>
            </a:r>
            <a:endParaRPr/>
          </a:p>
        </p:txBody>
      </p:sp>
      <p:sp>
        <p:nvSpPr>
          <p:cNvPr id="43" name="Google Shape;43;p1"/>
          <p:cNvSpPr/>
          <p:nvPr/>
        </p:nvSpPr>
        <p:spPr>
          <a:xfrm>
            <a:off x="4768962" y="4049497"/>
            <a:ext cx="160101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Otomí y Náhuatl.</a:t>
            </a:r>
            <a:endParaRPr/>
          </a:p>
        </p:txBody>
      </p:sp>
      <p:sp>
        <p:nvSpPr>
          <p:cNvPr id="44" name="Google Shape;44;p1"/>
          <p:cNvSpPr/>
          <p:nvPr/>
        </p:nvSpPr>
        <p:spPr>
          <a:xfrm>
            <a:off x="3485777" y="4971585"/>
            <a:ext cx="2982445" cy="352876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3466497" y="4990674"/>
            <a:ext cx="124622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Localización :</a:t>
            </a:r>
            <a:endParaRPr/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631" y="189063"/>
            <a:ext cx="628366" cy="67745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1879164" y="210762"/>
            <a:ext cx="36697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 DE INFORMACIÓN CULTURAL Y NATURAL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VALLE DE MEZQUITAL</a:t>
            </a:r>
            <a:endParaRPr/>
          </a:p>
        </p:txBody>
      </p:sp>
      <p:sp>
        <p:nvSpPr>
          <p:cNvPr id="48" name="Google Shape;48;p1"/>
          <p:cNvSpPr/>
          <p:nvPr/>
        </p:nvSpPr>
        <p:spPr>
          <a:xfrm>
            <a:off x="5915202" y="834126"/>
            <a:ext cx="6030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PÁG. 1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9997" y="316196"/>
            <a:ext cx="443978" cy="3642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/>
          <p:nvPr/>
        </p:nvSpPr>
        <p:spPr>
          <a:xfrm>
            <a:off x="458278" y="1817350"/>
            <a:ext cx="3929642" cy="39595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4424884" y="4399417"/>
            <a:ext cx="2043338" cy="51958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4768962" y="4627206"/>
            <a:ext cx="160101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y Religioso </a:t>
            </a:r>
            <a:endParaRPr/>
          </a:p>
        </p:txBody>
      </p:sp>
      <p:sp>
        <p:nvSpPr>
          <p:cNvPr id="53" name="Google Shape;53;p1"/>
          <p:cNvSpPr/>
          <p:nvPr/>
        </p:nvSpPr>
        <p:spPr>
          <a:xfrm>
            <a:off x="2729621" y="495456"/>
            <a:ext cx="185820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MX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INMATERIALES CULTURALES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95216" y="2430787"/>
            <a:ext cx="1112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Templado subhúmedo con lluvias en verano</a:t>
            </a:r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6">
            <a:alphaModFix/>
          </a:blip>
          <a:srcRect b="0" l="19550" r="20196" t="10743"/>
          <a:stretch/>
        </p:blipFill>
        <p:spPr>
          <a:xfrm>
            <a:off x="4459497" y="1400422"/>
            <a:ext cx="1974111" cy="17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7">
            <a:alphaModFix/>
          </a:blip>
          <a:srcRect b="11361" l="30733" r="7114" t="16145"/>
          <a:stretch/>
        </p:blipFill>
        <p:spPr>
          <a:xfrm>
            <a:off x="3562728" y="5568370"/>
            <a:ext cx="2870880" cy="226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