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48" r:id="rId3"/>
  </p:sldMasterIdLst>
  <p:notesMasterIdLst>
    <p:notesMasterId r:id="rId4"/>
  </p:notesMasterIdLst>
  <p:sldIdLst>
    <p:sldId id="256" r:id="rId5"/>
  </p:sldIdLst>
  <p:sldSz cy="9144000" cx="6858000"/>
  <p:notesSz cx="6858000" cy="9144000"/>
  <p:embeddedFontLst>
    <p:embeddedFont>
      <p:font typeface="Dosis"/>
      <p:regular r:id="rId6"/>
      <p:bold r:id="rId7"/>
    </p:embeddedFont>
    <p:embeddedFont>
      <p:font typeface="Roboto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12" roundtripDataSignature="AMtx7mggVeLCd1mFIsW12UjC0eMKodVO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11" Type="http://schemas.openxmlformats.org/officeDocument/2006/relationships/font" Target="fonts/Roboto-boldItalic.fntdata"/><Relationship Id="rId10" Type="http://schemas.openxmlformats.org/officeDocument/2006/relationships/font" Target="fonts/Roboto-italic.fntdata"/><Relationship Id="rId12" Type="http://customschemas.google.com/relationships/presentationmetadata" Target="metadata"/><Relationship Id="rId9" Type="http://schemas.openxmlformats.org/officeDocument/2006/relationships/font" Target="fonts/Roboto-bold.fntdata"/><Relationship Id="rId5" Type="http://schemas.openxmlformats.org/officeDocument/2006/relationships/slide" Target="slides/slide1.xml"/><Relationship Id="rId6" Type="http://schemas.openxmlformats.org/officeDocument/2006/relationships/font" Target="fonts/Dosis-regular.fntdata"/><Relationship Id="rId7" Type="http://schemas.openxmlformats.org/officeDocument/2006/relationships/font" Target="fonts/Dosis-bold.fntdata"/><Relationship Id="rId8" Type="http://schemas.openxmlformats.org/officeDocument/2006/relationships/font" Target="fonts/Roboto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:notes"/>
          <p:cNvSpPr/>
          <p:nvPr>
            <p:ph idx="2" type="sldImg"/>
          </p:nvPr>
        </p:nvSpPr>
        <p:spPr>
          <a:xfrm>
            <a:off x="2143125" y="685800"/>
            <a:ext cx="257175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7" name="Google Shape;1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-41306" y="-67733"/>
            <a:ext cx="2484469" cy="9270489"/>
          </a:xfrm>
          <a:custGeom>
            <a:rect b="b" l="l" r="r" t="t"/>
            <a:pathLst>
              <a:path extrusionOk="0" h="208586" w="132505">
                <a:moveTo>
                  <a:pt x="132505" y="207264"/>
                </a:moveTo>
                <a:lnTo>
                  <a:pt x="25063" y="0"/>
                </a:lnTo>
                <a:lnTo>
                  <a:pt x="0" y="202"/>
                </a:lnTo>
                <a:lnTo>
                  <a:pt x="1322" y="208586"/>
                </a:lnTo>
                <a:close/>
              </a:path>
            </a:pathLst>
          </a:custGeom>
          <a:solidFill>
            <a:srgbClr val="F3F3F3"/>
          </a:solidFill>
          <a:ln>
            <a:noFill/>
          </a:ln>
        </p:spPr>
      </p:sp>
      <p:sp>
        <p:nvSpPr>
          <p:cNvPr id="11" name="Google Shape;11;p3"/>
          <p:cNvSpPr/>
          <p:nvPr/>
        </p:nvSpPr>
        <p:spPr>
          <a:xfrm flipH="1">
            <a:off x="-677653" y="-31219"/>
            <a:ext cx="1319400" cy="1331733"/>
          </a:xfrm>
          <a:prstGeom prst="parallelogram">
            <a:avLst>
              <a:gd fmla="val 51542" name="adj"/>
            </a:avLst>
          </a:prstGeom>
          <a:solidFill>
            <a:srgbClr val="222222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" name="Google Shape;12;p3"/>
          <p:cNvSpPr/>
          <p:nvPr/>
        </p:nvSpPr>
        <p:spPr>
          <a:xfrm flipH="1">
            <a:off x="354101" y="-16933"/>
            <a:ext cx="388800" cy="1331733"/>
          </a:xfrm>
          <a:prstGeom prst="parallelogram">
            <a:avLst>
              <a:gd fmla="val 75009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13;p3"/>
          <p:cNvSpPr/>
          <p:nvPr/>
        </p:nvSpPr>
        <p:spPr>
          <a:xfrm flipH="1">
            <a:off x="742781" y="8757067"/>
            <a:ext cx="6277275" cy="405333"/>
          </a:xfrm>
          <a:prstGeom prst="parallelogram">
            <a:avLst>
              <a:gd fmla="val 51542" name="adj"/>
            </a:avLst>
          </a:prstGeom>
          <a:solidFill>
            <a:srgbClr val="FF8700"/>
          </a:solidFill>
          <a:ln>
            <a:noFill/>
          </a:ln>
        </p:spPr>
        <p:txBody>
          <a:bodyPr anchorCtr="0" anchor="ctr" bIns="68550" lIns="68550" spcFirstLastPara="1" rIns="68550" wrap="square" tIns="6855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50"/>
              <a:buFont typeface="Arial"/>
              <a:buNone/>
            </a:pPr>
            <a:r>
              <a:t/>
            </a:r>
            <a:endParaRPr b="0" i="0" sz="10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" name="Google Shape;14;p3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5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/>
          <p:nvPr>
            <p:ph type="title"/>
          </p:nvPr>
        </p:nvSpPr>
        <p:spPr>
          <a:xfrm>
            <a:off x="828675" y="490800"/>
            <a:ext cx="5043375" cy="1331733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Dosis"/>
              <a:buNone/>
              <a:defRPr b="0" i="0" sz="2400" u="none" cap="none" strike="noStrike">
                <a:solidFill>
                  <a:srgbClr val="FFFFFF"/>
                </a:solidFill>
                <a:latin typeface="Dosis"/>
                <a:ea typeface="Dosis"/>
                <a:cs typeface="Dosis"/>
                <a:sym typeface="Dosis"/>
              </a:defRPr>
            </a:lvl9pPr>
          </a:lstStyle>
          <a:p/>
        </p:txBody>
      </p:sp>
      <p:sp>
        <p:nvSpPr>
          <p:cNvPr id="7" name="Google Shape;7;p2"/>
          <p:cNvSpPr txBox="1"/>
          <p:nvPr>
            <p:ph idx="1" type="body"/>
          </p:nvPr>
        </p:nvSpPr>
        <p:spPr>
          <a:xfrm>
            <a:off x="828675" y="2133600"/>
            <a:ext cx="5686425" cy="662346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19100" lvl="0" marL="457200" marR="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FF8700"/>
              </a:buClr>
              <a:buSzPts val="3000"/>
              <a:buFont typeface="Roboto"/>
              <a:buChar char="▸"/>
              <a:defRPr b="0" i="0" sz="30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2400"/>
              <a:buFont typeface="Roboto"/>
              <a:buChar char="▹"/>
              <a:defRPr b="0" i="0" sz="24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8700"/>
              </a:buClr>
              <a:buSzPts val="1800"/>
              <a:buFont typeface="Roboto"/>
              <a:buChar char="▹"/>
              <a:defRPr b="0" i="0" sz="1800" u="none" cap="none" strike="noStrike">
                <a:solidFill>
                  <a:srgbClr val="22222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2"/>
          <p:cNvSpPr txBox="1"/>
          <p:nvPr>
            <p:ph idx="12" type="sldNum"/>
          </p:nvPr>
        </p:nvSpPr>
        <p:spPr>
          <a:xfrm>
            <a:off x="0" y="0"/>
            <a:ext cx="446175" cy="130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75"/>
              <a:buFont typeface="Arial"/>
              <a:buNone/>
              <a:defRPr b="1" i="0" sz="975" u="none" cap="none" strike="noStrike">
                <a:solidFill>
                  <a:srgbClr val="FFFFFF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Google Shape;19;p1"/>
          <p:cNvPicPr preferRelativeResize="0"/>
          <p:nvPr/>
        </p:nvPicPr>
        <p:blipFill rotWithShape="1">
          <a:blip r:embed="rId3">
            <a:alphaModFix/>
          </a:blip>
          <a:srcRect b="5061" l="0" r="18234" t="29397"/>
          <a:stretch/>
        </p:blipFill>
        <p:spPr>
          <a:xfrm>
            <a:off x="730778" y="198385"/>
            <a:ext cx="1187004" cy="395419"/>
          </a:xfrm>
          <a:prstGeom prst="rect">
            <a:avLst/>
          </a:prstGeom>
          <a:noFill/>
          <a:ln>
            <a:noFill/>
          </a:ln>
        </p:spPr>
      </p:pic>
      <p:pic>
        <p:nvPicPr>
          <p:cNvPr id="20" name="Google Shape;20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632033" y="-28325"/>
            <a:ext cx="779065" cy="839930"/>
          </a:xfrm>
          <a:prstGeom prst="rect">
            <a:avLst/>
          </a:prstGeom>
          <a:noFill/>
          <a:ln>
            <a:noFill/>
          </a:ln>
        </p:spPr>
      </p:pic>
      <p:sp>
        <p:nvSpPr>
          <p:cNvPr id="21" name="Google Shape;21;p1"/>
          <p:cNvSpPr/>
          <p:nvPr/>
        </p:nvSpPr>
        <p:spPr>
          <a:xfrm>
            <a:off x="2043319" y="1215067"/>
            <a:ext cx="3177473" cy="30777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1" i="0" lang="es-MX" sz="1400" u="none" cap="none" strike="noStrike">
                <a:solidFill>
                  <a:srgbClr val="CC6600"/>
                </a:solidFill>
                <a:latin typeface="Arial"/>
                <a:ea typeface="Arial"/>
                <a:cs typeface="Arial"/>
                <a:sym typeface="Arial"/>
              </a:rPr>
              <a:t>QUESADILLAS DE HUITLACOCHE </a:t>
            </a:r>
            <a:endParaRPr b="1" i="0" sz="1400" u="none" cap="none" strike="noStrike">
              <a:solidFill>
                <a:srgbClr val="CC66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" name="Google Shape;22;p1"/>
          <p:cNvSpPr/>
          <p:nvPr/>
        </p:nvSpPr>
        <p:spPr>
          <a:xfrm flipH="1" rot="10800000">
            <a:off x="434872" y="1085262"/>
            <a:ext cx="6149103" cy="45719"/>
          </a:xfrm>
          <a:prstGeom prst="rect">
            <a:avLst/>
          </a:prstGeom>
          <a:solidFill>
            <a:srgbClr val="FF9900"/>
          </a:solidFill>
          <a:ln cap="flat" cmpd="sng" w="25400">
            <a:solidFill>
              <a:srgbClr val="FF99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" name="Google Shape;23;p1"/>
          <p:cNvSpPr/>
          <p:nvPr/>
        </p:nvSpPr>
        <p:spPr>
          <a:xfrm>
            <a:off x="596318" y="612926"/>
            <a:ext cx="2621230" cy="5078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CLAVE: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ICNU-TDR1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CATEGORÍA: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INMATERIALES CULTURALES 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1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SUBCATEGORÍA: </a:t>
            </a: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USOS SOCIALES </a:t>
            </a:r>
            <a:endParaRPr/>
          </a:p>
        </p:txBody>
      </p:sp>
      <p:sp>
        <p:nvSpPr>
          <p:cNvPr id="24" name="Google Shape;24;p1"/>
          <p:cNvSpPr/>
          <p:nvPr/>
        </p:nvSpPr>
        <p:spPr>
          <a:xfrm>
            <a:off x="316580" y="2312827"/>
            <a:ext cx="6094518" cy="600164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Dentro de la comida de tradición y popular de Tepeji se encuentran las quesadillas de huitlacoche hechas con el hongo de maíz. Actualmente, es un ingrediente sofisticado que se utiliza en la cocina mexicana y aunque en otros países lo siguen considerando como una plaga, en México se consume de muchas formas, sobre todo, acompañado tortillas, como estas deliciosas quesadillas de huitlacoche con quesillo.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Este hongo trae consigo grandes beneficios para la salud como lo son los siguientes: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GRAN VALOR NUTRICIONAL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 un alto contenido de aminoácidos esenciales, principalmente lisina, ácidos grasos que son fuentes de Omega 3 y Omega 6 respectivamente, azúcares de fácil digestión, sustancias con propiedades antitumorales, inmunoestimulantes, antioxidantes y bajo contenido en grasas. Así como una alta fibra </a:t>
            </a:r>
            <a:r>
              <a:rPr lang="es-MX" sz="1200"/>
              <a:t>dietaria</a:t>
            </a: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soluble.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BAJO EN CALORÍAS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2.70 gramos (1/3 taza) de huitlacoche contienen únicamente 19 kilocalorías.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RICO EN FIBRA SOLUBLE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Ayuda a la sangre a retrasar la absorción de la glucosa, pero también mantiene el balance de colesterol y otras grasas en la digestión.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TIENE ANTIOXIDANTES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Combate enfermedades respiratorias, ayuda a regenerar heridas y quemaduras leves, y retrasa el envejecimiento de las células, ya que potencializa el colágeno.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EVITAR ENFERMEDADES CRÓNICO-DEGENERATIVAS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Sus componentes bioactivos disminuyen el riesgo de padecer algunas enfermedades crónico-degenerativas.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VERSÁTIL EN LA COCINA</a:t>
            </a:r>
            <a:endParaRPr/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s-MX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 un platillo que puede disfrutarse como sopa caliente o en quesadillas y como aderezo de panes y pastas.</a:t>
            </a:r>
            <a:endParaRPr/>
          </a:p>
        </p:txBody>
      </p:sp>
      <p:sp>
        <p:nvSpPr>
          <p:cNvPr id="25" name="Google Shape;25;p1"/>
          <p:cNvSpPr/>
          <p:nvPr/>
        </p:nvSpPr>
        <p:spPr>
          <a:xfrm>
            <a:off x="351005" y="1836604"/>
            <a:ext cx="502988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50"/>
              <a:buFont typeface="Arial"/>
              <a:buNone/>
            </a:pP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UBICACIÓN: </a:t>
            </a:r>
            <a:r>
              <a:rPr b="0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Calle Palacio Municipal S/N, Centro, 42850 Tepeji del Río de Ocampo, Hgo.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s-MX" sz="9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COORDENADAS : </a:t>
            </a:r>
            <a:r>
              <a:rPr b="0" i="0" lang="es-MX" sz="105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19°54'18.6"N 99°20'30.3"W</a:t>
            </a:r>
            <a:endParaRPr b="0" i="0" sz="95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" name="Google Shape;26;p1"/>
          <p:cNvSpPr/>
          <p:nvPr/>
        </p:nvSpPr>
        <p:spPr>
          <a:xfrm>
            <a:off x="1797168" y="194710"/>
            <a:ext cx="3669777" cy="4001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OBSERVATORIO DEL PATRIMONIO CULTURAL Y NATURAL DEL VALLE DE  MEZQUITAL</a:t>
            </a:r>
            <a:endParaRPr/>
          </a:p>
        </p:txBody>
      </p:sp>
      <p:sp>
        <p:nvSpPr>
          <p:cNvPr id="27" name="Google Shape;27;p1"/>
          <p:cNvSpPr/>
          <p:nvPr/>
        </p:nvSpPr>
        <p:spPr>
          <a:xfrm>
            <a:off x="5811233" y="801505"/>
            <a:ext cx="603050" cy="2462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s-MX" sz="1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PÁG. 1</a:t>
            </a:r>
            <a:endParaRPr b="0" i="0" sz="1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1"/>
          <p:cNvSpPr/>
          <p:nvPr/>
        </p:nvSpPr>
        <p:spPr>
          <a:xfrm>
            <a:off x="2606347" y="493793"/>
            <a:ext cx="1858201" cy="2308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s-MX" sz="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INMATERIALES CULTURALES </a:t>
            </a:r>
            <a:endParaRPr b="0" i="0" sz="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William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DELL</dc:creator>
</cp:coreProperties>
</file>