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</p:sldIdLst>
  <p:sldSz cy="9144000" cx="6858000"/>
  <p:notesSz cx="6858000" cy="9144000"/>
  <p:embeddedFontLst>
    <p:embeddedFont>
      <p:font typeface="Dosis"/>
      <p:regular r:id="rId6"/>
      <p:bold r:id="rId7"/>
    </p:embeddedFont>
    <p:embeddedFont>
      <p:font typeface="Roboto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g7TFJfDNzDWfFyEdLMY6gmD6Jo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Roboto-boldItalic.fntdata"/><Relationship Id="rId10" Type="http://schemas.openxmlformats.org/officeDocument/2006/relationships/font" Target="fonts/Roboto-italic.fntdata"/><Relationship Id="rId12" Type="http://customschemas.google.com/relationships/presentationmetadata" Target="metadata"/><Relationship Id="rId9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font" Target="fonts/Dosis-regular.fntdata"/><Relationship Id="rId7" Type="http://schemas.openxmlformats.org/officeDocument/2006/relationships/font" Target="fonts/Dosis-bold.fntdata"/><Relationship Id="rId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>
            <a:off x="-41306" y="-67733"/>
            <a:ext cx="2484469" cy="9270489"/>
          </a:xfrm>
          <a:custGeom>
            <a:rect b="b" l="l" r="r" t="t"/>
            <a:pathLst>
              <a:path extrusionOk="0" h="208586" w="132505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11" name="Google Shape;11;p3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fmla="val 51542" name="adj"/>
            </a:avLst>
          </a:prstGeom>
          <a:solidFill>
            <a:srgbClr val="222222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fmla="val 75009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fmla="val 51542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b="0" i="0" sz="30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>
            <p:ph idx="12" type="sldNum"/>
          </p:nvPr>
        </p:nvSpPr>
        <p:spPr>
          <a:xfrm>
            <a:off x="0" y="2643188"/>
            <a:ext cx="446175" cy="548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</a:pPr>
            <a:fld id="{00000000-1234-1234-1234-123412341234}" type="slidenum">
              <a:rPr b="1" i="0" lang="es-MX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b="1" i="0" sz="975" u="none" cap="none" strike="noStrik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" name="Google Shape;21;p1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29381" y="170788"/>
            <a:ext cx="1187004" cy="39541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"/>
          <p:cNvSpPr/>
          <p:nvPr/>
        </p:nvSpPr>
        <p:spPr>
          <a:xfrm>
            <a:off x="729381" y="540551"/>
            <a:ext cx="4204126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ICAT-TEZ1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CATEGORÍA: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</a:t>
            </a:r>
            <a:endParaRPr b="1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SUBCATEGORÍA: 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USOS SOCIALES  </a:t>
            </a:r>
            <a:endParaRPr/>
          </a:p>
        </p:txBody>
      </p:sp>
      <p:sp>
        <p:nvSpPr>
          <p:cNvPr id="23" name="Google Shape;23;p1"/>
          <p:cNvSpPr/>
          <p:nvPr/>
        </p:nvSpPr>
        <p:spPr>
          <a:xfrm>
            <a:off x="458277" y="1377170"/>
            <a:ext cx="3929643" cy="395954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459274" y="2263656"/>
            <a:ext cx="1285849" cy="624627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422250" y="2262801"/>
            <a:ext cx="11384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Semiseco templado</a:t>
            </a:r>
            <a:endParaRPr/>
          </a:p>
        </p:txBody>
      </p:sp>
      <p:sp>
        <p:nvSpPr>
          <p:cNvPr id="26" name="Google Shape;26;p1"/>
          <p:cNvSpPr/>
          <p:nvPr/>
        </p:nvSpPr>
        <p:spPr>
          <a:xfrm>
            <a:off x="422250" y="1810384"/>
            <a:ext cx="131318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Ubicación y Localización:</a:t>
            </a:r>
            <a:endParaRPr/>
          </a:p>
        </p:txBody>
      </p:sp>
      <p:sp>
        <p:nvSpPr>
          <p:cNvPr id="27" name="Google Shape;27;p1"/>
          <p:cNvSpPr/>
          <p:nvPr/>
        </p:nvSpPr>
        <p:spPr>
          <a:xfrm>
            <a:off x="434872" y="1367638"/>
            <a:ext cx="99257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Nombre del lugar:</a:t>
            </a:r>
            <a:endParaRPr/>
          </a:p>
        </p:txBody>
      </p:sp>
      <p:sp>
        <p:nvSpPr>
          <p:cNvPr id="28" name="Google Shape;28;p1"/>
          <p:cNvSpPr/>
          <p:nvPr/>
        </p:nvSpPr>
        <p:spPr>
          <a:xfrm>
            <a:off x="4424884" y="1377169"/>
            <a:ext cx="2043338" cy="1786431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458279" y="2938636"/>
            <a:ext cx="3928646" cy="1979440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" name="Google Shape;30;p1"/>
          <p:cNvSpPr/>
          <p:nvPr/>
        </p:nvSpPr>
        <p:spPr>
          <a:xfrm>
            <a:off x="4424884" y="3816167"/>
            <a:ext cx="2043338" cy="519585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" name="Google Shape;31;p1"/>
          <p:cNvSpPr/>
          <p:nvPr/>
        </p:nvSpPr>
        <p:spPr>
          <a:xfrm>
            <a:off x="4386925" y="3813894"/>
            <a:ext cx="550151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Lengua:</a:t>
            </a:r>
            <a:endParaRPr/>
          </a:p>
        </p:txBody>
      </p:sp>
      <p:sp>
        <p:nvSpPr>
          <p:cNvPr id="32" name="Google Shape;32;p1"/>
          <p:cNvSpPr/>
          <p:nvPr/>
        </p:nvSpPr>
        <p:spPr>
          <a:xfrm>
            <a:off x="458278" y="4971585"/>
            <a:ext cx="2982445" cy="3528761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" name="Google Shape;33;p1"/>
          <p:cNvSpPr/>
          <p:nvPr/>
        </p:nvSpPr>
        <p:spPr>
          <a:xfrm>
            <a:off x="479083" y="4987581"/>
            <a:ext cx="124622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Justificación:</a:t>
            </a:r>
            <a:endParaRPr/>
          </a:p>
        </p:txBody>
      </p:sp>
      <p:sp>
        <p:nvSpPr>
          <p:cNvPr id="34" name="Google Shape;34;p1"/>
          <p:cNvSpPr/>
          <p:nvPr/>
        </p:nvSpPr>
        <p:spPr>
          <a:xfrm>
            <a:off x="4424884" y="3216183"/>
            <a:ext cx="2043339" cy="529173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Subcategoría: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Usos sociales </a:t>
            </a:r>
            <a:endParaRPr/>
          </a:p>
        </p:txBody>
      </p:sp>
      <p:sp>
        <p:nvSpPr>
          <p:cNvPr id="35" name="Google Shape;35;p1"/>
          <p:cNvSpPr/>
          <p:nvPr/>
        </p:nvSpPr>
        <p:spPr>
          <a:xfrm>
            <a:off x="1285247" y="1499328"/>
            <a:ext cx="120257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Tezontepec de Aldama.  </a:t>
            </a:r>
            <a:endParaRPr/>
          </a:p>
        </p:txBody>
      </p:sp>
      <p:sp>
        <p:nvSpPr>
          <p:cNvPr id="36" name="Google Shape;36;p1"/>
          <p:cNvSpPr/>
          <p:nvPr/>
        </p:nvSpPr>
        <p:spPr>
          <a:xfrm>
            <a:off x="1626786" y="1915735"/>
            <a:ext cx="272931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Principal 1, 42760 Tezontepec de Aldama, Hgo.</a:t>
            </a:r>
            <a:endParaRPr/>
          </a:p>
        </p:txBody>
      </p:sp>
      <p:sp>
        <p:nvSpPr>
          <p:cNvPr id="37" name="Google Shape;37;p1"/>
          <p:cNvSpPr/>
          <p:nvPr/>
        </p:nvSpPr>
        <p:spPr>
          <a:xfrm>
            <a:off x="4386925" y="4393876"/>
            <a:ext cx="38343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Uso:</a:t>
            </a:r>
            <a:endParaRPr/>
          </a:p>
        </p:txBody>
      </p:sp>
      <p:sp>
        <p:nvSpPr>
          <p:cNvPr id="38" name="Google Shape;38;p1"/>
          <p:cNvSpPr/>
          <p:nvPr/>
        </p:nvSpPr>
        <p:spPr>
          <a:xfrm>
            <a:off x="497008" y="5296446"/>
            <a:ext cx="2764311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el municipio de Tezontepec se lleva a cabo la feria del pescado organizada por el ayuntamiento, con el propósito de dar a conocer la preparación del pescado en sus diferentes presentaciones.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Esto es un acto que atrae a distintas personas de comunidades cercanas y hasta de otras partes, que viene con la finalidad de probar o conocer de </a:t>
            </a:r>
            <a:r>
              <a:rPr lang="es-MX" sz="800">
                <a:latin typeface="Times New Roman"/>
                <a:ea typeface="Times New Roman"/>
                <a:cs typeface="Times New Roman"/>
                <a:sym typeface="Times New Roman"/>
              </a:rPr>
              <a:t>qué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se trata este acto.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 tal motivo el municipio de Tezontepec se beneficia de manera económica por los ingresos que dejan los turistas y también se fomenta la cultura ya que la comida del lugar siempre se ha caracterizado por ser muy sabrosa.</a:t>
            </a:r>
            <a:endParaRPr/>
          </a:p>
        </p:txBody>
      </p:sp>
      <p:sp>
        <p:nvSpPr>
          <p:cNvPr id="39" name="Google Shape;39;p1"/>
          <p:cNvSpPr/>
          <p:nvPr/>
        </p:nvSpPr>
        <p:spPr>
          <a:xfrm>
            <a:off x="1785733" y="2261140"/>
            <a:ext cx="2602187" cy="299126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" name="Google Shape;40;p1"/>
          <p:cNvSpPr/>
          <p:nvPr/>
        </p:nvSpPr>
        <p:spPr>
          <a:xfrm>
            <a:off x="1745123" y="2290356"/>
            <a:ext cx="262054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Coordenadas</a:t>
            </a:r>
            <a:r>
              <a:rPr b="0" i="0" lang="es-MX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20°11'33.8"N 99°16'21.9"W</a:t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488028" y="2965255"/>
            <a:ext cx="3787389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Descripción contextual (social, ambiental, cultural): </a:t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población del municipio de Tezontepec de Aldama registra actualmente un total de 38,718 habitantes, siendo 19,200 hombres y 19,518 mujeres. Concentrándose la mayoría en grupos de edad desde recién nacidos hasta 30 años de edad; y con una población muy reducida a partir de los 64 años.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Tezontepec de Aldama cuenta con una longitud de red carretera de 125.000 km., caminos revestidos y caminos de terracería para el </a:t>
            </a:r>
            <a:r>
              <a:rPr lang="es-MX" sz="800">
                <a:latin typeface="Times New Roman"/>
                <a:ea typeface="Times New Roman"/>
                <a:cs typeface="Times New Roman"/>
                <a:sym typeface="Times New Roman"/>
              </a:rPr>
              <a:t>tránsito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en la región.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flora es principalmente de matorral espinoso, con formaciones de tipo sabana, cuenta con pino pirul, casuarina, sabino y aguacate. A la orilla de los ríos y manantiales se encuentran mezquites y árboles exóticos como durazno, higo, </a:t>
            </a:r>
            <a:r>
              <a:rPr lang="es-MX" sz="800">
                <a:latin typeface="Times New Roman"/>
                <a:ea typeface="Times New Roman"/>
                <a:cs typeface="Times New Roman"/>
                <a:sym typeface="Times New Roman"/>
              </a:rPr>
              <a:t>capulin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mora y granada.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Promover el bienestar de la población a través del desarrollo metropolitano, potencializando su crecimiento económico y social, en donde se contemplen habitabilidad, transporte, medio ambiente, equidad territorial y creación de empleo, bajo un enfoque ordenado y sustentable.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1782087" y="2604540"/>
            <a:ext cx="2605834" cy="283743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Temperatura:</a:t>
            </a: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16.6°C</a:t>
            </a:r>
            <a:endParaRPr/>
          </a:p>
        </p:txBody>
      </p:sp>
      <p:sp>
        <p:nvSpPr>
          <p:cNvPr id="43" name="Google Shape;43;p1"/>
          <p:cNvSpPr/>
          <p:nvPr/>
        </p:nvSpPr>
        <p:spPr>
          <a:xfrm>
            <a:off x="4768962" y="4049497"/>
            <a:ext cx="160101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Otomí</a:t>
            </a:r>
            <a:endParaRPr/>
          </a:p>
        </p:txBody>
      </p:sp>
      <p:sp>
        <p:nvSpPr>
          <p:cNvPr id="44" name="Google Shape;44;p1"/>
          <p:cNvSpPr/>
          <p:nvPr/>
        </p:nvSpPr>
        <p:spPr>
          <a:xfrm>
            <a:off x="3485777" y="4971585"/>
            <a:ext cx="2982445" cy="3528761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" name="Google Shape;45;p1"/>
          <p:cNvSpPr/>
          <p:nvPr/>
        </p:nvSpPr>
        <p:spPr>
          <a:xfrm>
            <a:off x="3537067" y="4990674"/>
            <a:ext cx="286265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Localización :</a:t>
            </a:r>
            <a:endParaRPr/>
          </a:p>
        </p:txBody>
      </p:sp>
      <p:pic>
        <p:nvPicPr>
          <p:cNvPr id="46" name="Google Shape;4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1631" y="189063"/>
            <a:ext cx="628366" cy="677457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"/>
          <p:cNvSpPr/>
          <p:nvPr/>
        </p:nvSpPr>
        <p:spPr>
          <a:xfrm>
            <a:off x="1879164" y="210762"/>
            <a:ext cx="366977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CENTRO DE INFORMACIÓN CULTURAL Y NATURAL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VALLE DE MEZQUITAL</a:t>
            </a:r>
            <a:endParaRPr/>
          </a:p>
        </p:txBody>
      </p:sp>
      <p:sp>
        <p:nvSpPr>
          <p:cNvPr id="48" name="Google Shape;48;p1"/>
          <p:cNvSpPr/>
          <p:nvPr/>
        </p:nvSpPr>
        <p:spPr>
          <a:xfrm>
            <a:off x="5915202" y="834126"/>
            <a:ext cx="60305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1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9997" y="316196"/>
            <a:ext cx="443978" cy="36420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"/>
          <p:cNvSpPr/>
          <p:nvPr/>
        </p:nvSpPr>
        <p:spPr>
          <a:xfrm>
            <a:off x="458278" y="1817350"/>
            <a:ext cx="3929642" cy="395954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" name="Google Shape;51;p1"/>
          <p:cNvSpPr/>
          <p:nvPr/>
        </p:nvSpPr>
        <p:spPr>
          <a:xfrm>
            <a:off x="4424884" y="4399417"/>
            <a:ext cx="2043338" cy="519585"/>
          </a:xfrm>
          <a:prstGeom prst="rect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" name="Google Shape;52;p1"/>
          <p:cNvSpPr/>
          <p:nvPr/>
        </p:nvSpPr>
        <p:spPr>
          <a:xfrm>
            <a:off x="4768962" y="4627206"/>
            <a:ext cx="160101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MX" sz="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Cultural y Religioso </a:t>
            </a:r>
            <a:endParaRPr/>
          </a:p>
        </p:txBody>
      </p:sp>
      <p:sp>
        <p:nvSpPr>
          <p:cNvPr id="53" name="Google Shape;53;p1"/>
          <p:cNvSpPr/>
          <p:nvPr/>
        </p:nvSpPr>
        <p:spPr>
          <a:xfrm>
            <a:off x="2784908" y="479852"/>
            <a:ext cx="18582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/>
          </a:p>
        </p:txBody>
      </p:sp>
      <p:pic>
        <p:nvPicPr>
          <p:cNvPr id="54" name="Google Shape;54;p1"/>
          <p:cNvPicPr preferRelativeResize="0"/>
          <p:nvPr/>
        </p:nvPicPr>
        <p:blipFill rotWithShape="1">
          <a:blip r:embed="rId6">
            <a:alphaModFix/>
          </a:blip>
          <a:srcRect b="32881" l="-682" r="681" t="11863"/>
          <a:stretch/>
        </p:blipFill>
        <p:spPr>
          <a:xfrm rot="-5400000">
            <a:off x="4595802" y="1277932"/>
            <a:ext cx="1711296" cy="196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7">
            <a:alphaModFix/>
          </a:blip>
          <a:srcRect b="12260" l="25814" r="7247" t="15627"/>
          <a:stretch/>
        </p:blipFill>
        <p:spPr>
          <a:xfrm>
            <a:off x="3537067" y="5971137"/>
            <a:ext cx="2871384" cy="1739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</cp:coreProperties>
</file>