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6858000" cy="9144000"/>
  <p:embeddedFontLst>
    <p:embeddedFont>
      <p:font typeface="Dosis"/>
      <p:regular r:id="rId6"/>
      <p:bold r:id="rId7"/>
    </p:embeddedFon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j6SRf3ZbXFwileAnhXl+acEPdx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font" Target="fonts/Dosis-regular.fntdata"/><Relationship Id="rId7" Type="http://schemas.openxmlformats.org/officeDocument/2006/relationships/font" Target="fonts/Dosis-bold.fntdata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3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0" y="2643188"/>
            <a:ext cx="446175" cy="548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sp>
        <p:nvSpPr>
          <p:cNvPr id="21" name="Google Shape;21;p1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422250" y="2262801"/>
            <a:ext cx="48603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Clima: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422250" y="1810384"/>
            <a:ext cx="13131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Ubicación y Localización:</a:t>
            </a:r>
            <a:endParaRPr/>
          </a:p>
        </p:txBody>
      </p:sp>
      <p:sp>
        <p:nvSpPr>
          <p:cNvPr id="25" name="Google Shape;25;p1"/>
          <p:cNvSpPr/>
          <p:nvPr/>
        </p:nvSpPr>
        <p:spPr>
          <a:xfrm>
            <a:off x="434872" y="1367638"/>
            <a:ext cx="99257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Nombre del lugar:</a:t>
            </a: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58279" y="2938636"/>
            <a:ext cx="3928646" cy="197944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4386925" y="3813894"/>
            <a:ext cx="55015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Lengua:</a:t>
            </a:r>
            <a:endParaRPr/>
          </a:p>
        </p:txBody>
      </p:sp>
      <p:sp>
        <p:nvSpPr>
          <p:cNvPr id="30" name="Google Shape;30;p1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432504" y="4968429"/>
            <a:ext cx="124622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Justificación:</a:t>
            </a:r>
            <a:endParaRPr/>
          </a:p>
        </p:txBody>
      </p:sp>
      <p:sp>
        <p:nvSpPr>
          <p:cNvPr id="32" name="Google Shape;32;p1"/>
          <p:cNvSpPr/>
          <p:nvPr/>
        </p:nvSpPr>
        <p:spPr>
          <a:xfrm>
            <a:off x="4424884" y="3216183"/>
            <a:ext cx="2043339" cy="529173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Subcategoría:</a:t>
            </a:r>
            <a:endParaRPr b="1" i="0" sz="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s-MX" sz="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Conocimientos y prácticas relativos a la naturaleza y el universo.</a:t>
            </a:r>
            <a:endParaRPr/>
          </a:p>
        </p:txBody>
      </p:sp>
      <p:sp>
        <p:nvSpPr>
          <p:cNvPr id="33" name="Google Shape;33;p1"/>
          <p:cNvSpPr/>
          <p:nvPr/>
        </p:nvSpPr>
        <p:spPr>
          <a:xfrm>
            <a:off x="4386925" y="4393876"/>
            <a:ext cx="38343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Uso:</a:t>
            </a:r>
            <a:endParaRPr/>
          </a:p>
        </p:txBody>
      </p:sp>
      <p:sp>
        <p:nvSpPr>
          <p:cNvPr id="34" name="Google Shape;34;p1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3466497" y="4990674"/>
            <a:ext cx="124622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Localización :</a:t>
            </a: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422250" y="2262801"/>
            <a:ext cx="11384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Semiseco templado</a:t>
            </a:r>
            <a:endParaRPr/>
          </a:p>
        </p:txBody>
      </p:sp>
      <p:sp>
        <p:nvSpPr>
          <p:cNvPr id="40" name="Google Shape;40;p1"/>
          <p:cNvSpPr/>
          <p:nvPr/>
        </p:nvSpPr>
        <p:spPr>
          <a:xfrm>
            <a:off x="1285247" y="1499328"/>
            <a:ext cx="120257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Tezontepec de Aldama.  </a:t>
            </a:r>
            <a:endParaRPr/>
          </a:p>
        </p:txBody>
      </p:sp>
      <p:sp>
        <p:nvSpPr>
          <p:cNvPr id="41" name="Google Shape;41;p1"/>
          <p:cNvSpPr/>
          <p:nvPr/>
        </p:nvSpPr>
        <p:spPr>
          <a:xfrm>
            <a:off x="1626786" y="1915735"/>
            <a:ext cx="272931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Principal 1, 42760 Tezontepec de Aldama, Hgo.</a:t>
            </a:r>
            <a:endParaRPr/>
          </a:p>
        </p:txBody>
      </p:sp>
      <p:sp>
        <p:nvSpPr>
          <p:cNvPr id="42" name="Google Shape;42;p1"/>
          <p:cNvSpPr/>
          <p:nvPr/>
        </p:nvSpPr>
        <p:spPr>
          <a:xfrm>
            <a:off x="1745123" y="2290356"/>
            <a:ext cx="262054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Coordenadas</a:t>
            </a:r>
            <a:r>
              <a:rPr b="0" i="0" lang="es-MX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20°11'33.8"N 99°16'21.9"W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488028" y="2965255"/>
            <a:ext cx="3787389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Descripción contextual (social, ambiental, cultural): </a:t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población del municipio de Tezontepec de Aldama registra actualmente un total de 38,718 habitantes, siendo 19,200 hombres y 19,518 mujeres. Concentrándose la mayoría en grupos de edad desde recién nacidos hasta 30 años de edad; y con una población muy reducida a partir de los 64 años.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Tezontepec de Aldama cuenta con una longitud de red carretera de 125.000 km., caminos revestidos y caminos de terracería para el </a:t>
            </a:r>
            <a:r>
              <a:rPr lang="es-MX" sz="800">
                <a:latin typeface="Times New Roman"/>
                <a:ea typeface="Times New Roman"/>
                <a:cs typeface="Times New Roman"/>
                <a:sym typeface="Times New Roman"/>
              </a:rPr>
              <a:t>tránsito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 la región.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flora es principalmente de matorral espinoso, con formaciones de tipo sabana, cuenta con pino pirul, casuarina, sabino y aguacate. A la orilla de los ríos y manantiales se encuentran mezquites y árboles exóticos como durazno, higo, </a:t>
            </a:r>
            <a:r>
              <a:rPr lang="es-MX" sz="800">
                <a:latin typeface="Times New Roman"/>
                <a:ea typeface="Times New Roman"/>
                <a:cs typeface="Times New Roman"/>
                <a:sym typeface="Times New Roman"/>
              </a:rPr>
              <a:t>capulin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mora y granada.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Promover el bienestar de la población a través del desarrollo metropolitano, potencializando su crecimiento económico y social, en donde se contemplen habitabilidad, transporte, medio ambiente, equidad territorial y creación de empleo, bajo un enfoque ordenado y sustentable.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1782087" y="2604540"/>
            <a:ext cx="2605834" cy="283743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Temperatura: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16.6°C</a:t>
            </a:r>
            <a:endParaRPr/>
          </a:p>
        </p:txBody>
      </p:sp>
      <p:sp>
        <p:nvSpPr>
          <p:cNvPr id="45" name="Google Shape;45;p1"/>
          <p:cNvSpPr/>
          <p:nvPr/>
        </p:nvSpPr>
        <p:spPr>
          <a:xfrm>
            <a:off x="4768962" y="4049497"/>
            <a:ext cx="160101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Otomí</a:t>
            </a:r>
            <a:endParaRPr/>
          </a:p>
        </p:txBody>
      </p:sp>
      <p:sp>
        <p:nvSpPr>
          <p:cNvPr id="46" name="Google Shape;46;p1"/>
          <p:cNvSpPr/>
          <p:nvPr/>
        </p:nvSpPr>
        <p:spPr>
          <a:xfrm>
            <a:off x="4768962" y="4627206"/>
            <a:ext cx="160101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Cultural y Religioso </a:t>
            </a:r>
            <a:endParaRPr/>
          </a:p>
        </p:txBody>
      </p:sp>
      <p:pic>
        <p:nvPicPr>
          <p:cNvPr id="47" name="Google Shape;47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"/>
          <p:cNvSpPr/>
          <p:nvPr/>
        </p:nvSpPr>
        <p:spPr>
          <a:xfrm>
            <a:off x="729380" y="540551"/>
            <a:ext cx="612861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ICNU-TEZ1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 </a:t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</a:t>
            </a:r>
            <a:r>
              <a:rPr b="0" i="0" lang="es-MX" sz="9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CONOCIMIENTOS Y PRÁCTICAS RELATIVOS A LA NATURALEZA Y EL UNIVERSO  </a:t>
            </a:r>
            <a:endParaRPr/>
          </a:p>
        </p:txBody>
      </p:sp>
      <p:pic>
        <p:nvPicPr>
          <p:cNvPr id="49" name="Google Shape;4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1631" y="189063"/>
            <a:ext cx="628366" cy="67745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"/>
          <p:cNvSpPr/>
          <p:nvPr/>
        </p:nvSpPr>
        <p:spPr>
          <a:xfrm>
            <a:off x="1879164" y="210762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 DE INFORMACIÓN CULTURAL Y NATURAL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VALLE DE MEZQUITAL</a:t>
            </a:r>
            <a:endParaRPr/>
          </a:p>
        </p:txBody>
      </p:sp>
      <p:sp>
        <p:nvSpPr>
          <p:cNvPr id="51" name="Google Shape;51;p1"/>
          <p:cNvSpPr/>
          <p:nvPr/>
        </p:nvSpPr>
        <p:spPr>
          <a:xfrm>
            <a:off x="6060461" y="654159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9997" y="316196"/>
            <a:ext cx="443978" cy="3642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"/>
          <p:cNvSpPr/>
          <p:nvPr/>
        </p:nvSpPr>
        <p:spPr>
          <a:xfrm>
            <a:off x="2711108" y="515427"/>
            <a:ext cx="185820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</p:txBody>
      </p:sp>
      <p:sp>
        <p:nvSpPr>
          <p:cNvPr id="54" name="Google Shape;54;p1"/>
          <p:cNvSpPr/>
          <p:nvPr/>
        </p:nvSpPr>
        <p:spPr>
          <a:xfrm>
            <a:off x="554622" y="5257520"/>
            <a:ext cx="2764311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este cerro se realiza una ceremonia por las personas de Tezontepec de Aldama, este ritual prehispánico se lleva a cabo en el equinoccio de primavera, el 20 de Marzo a las 10 de la mañana, consiste en ir a pie desde las faldas del cerro, recorriendo la flora del lugar,  hasta la punta donde se puede apreciar una hermosa vista, dicho ritual se lleva </a:t>
            </a:r>
            <a:r>
              <a:rPr lang="es-MX" sz="800">
                <a:latin typeface="Times New Roman"/>
                <a:ea typeface="Times New Roman"/>
                <a:cs typeface="Times New Roman"/>
                <a:sym typeface="Times New Roman"/>
              </a:rPr>
              <a:t>a cabo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para exaltar la mexicanidad y con ello agradecer al sol y a la tierra por las bondades que han dado a la humanidad, es para regresar al sol y a la tierra un poco de lo que nos han ofrecido, para esto las personas tiene que extender los brazos hacia el sol pidiendo energía y vitalidad haciendo oraciones.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 un ritual significativo para los residentes del municipio y algunos de otras comunidades, lo cual fomenta la cultura, las tradiciones, también la convivencia social y espiritual por lo cual es una tradición que es benéfica para el municipio de Tezontepec porque acerca más a las personas para conocer la historia así como las leyendas de este cerro tan importante para el Valle del Mezquital.  </a:t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6">
            <a:alphaModFix/>
          </a:blip>
          <a:srcRect b="12260" l="25814" r="7247" t="15627"/>
          <a:stretch/>
        </p:blipFill>
        <p:spPr>
          <a:xfrm>
            <a:off x="3537067" y="5971137"/>
            <a:ext cx="2871384" cy="173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7">
            <a:alphaModFix/>
          </a:blip>
          <a:srcRect b="5939" l="18251" r="22818" t="5378"/>
          <a:stretch/>
        </p:blipFill>
        <p:spPr>
          <a:xfrm>
            <a:off x="4463579" y="1416589"/>
            <a:ext cx="1972171" cy="172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