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sy4YK6IP9HdeQyQnWnEAyF59W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1409330" y="1250749"/>
            <a:ext cx="426430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IR AL CERRO DEL XICUCO A TOMAR ENERGÍA</a:t>
            </a:r>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596318" y="612926"/>
            <a:ext cx="5686172"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CLAVE: </a:t>
            </a:r>
            <a:r>
              <a:rPr b="0" i="0" lang="es-MX" sz="900" u="none" cap="none" strike="noStrike">
                <a:solidFill>
                  <a:srgbClr val="000000"/>
                </a:solidFill>
                <a:latin typeface="Arial"/>
                <a:ea typeface="Arial"/>
                <a:cs typeface="Arial"/>
                <a:sym typeface="Arial"/>
              </a:rPr>
              <a:t>ICNU-TEZ1</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CATEGORÍA: </a:t>
            </a:r>
            <a:r>
              <a:rPr b="0" i="0" lang="es-MX" sz="9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SUBCATEGORÍA: </a:t>
            </a:r>
            <a:r>
              <a:rPr b="0" i="0" lang="es-MX" sz="900" u="none" cap="none" strike="noStrike">
                <a:solidFill>
                  <a:srgbClr val="000000"/>
                </a:solidFill>
                <a:latin typeface="Arial"/>
                <a:ea typeface="Arial"/>
                <a:cs typeface="Arial"/>
                <a:sym typeface="Arial"/>
              </a:rPr>
              <a:t>CONOCIMIENTOS Y PRÁCTICAS RELATIVOS A LA NATURALEZA Y EL UNIVERSO </a:t>
            </a:r>
            <a:endParaRPr/>
          </a:p>
        </p:txBody>
      </p:sp>
      <p:sp>
        <p:nvSpPr>
          <p:cNvPr id="24" name="Google Shape;24;p1"/>
          <p:cNvSpPr/>
          <p:nvPr/>
        </p:nvSpPr>
        <p:spPr>
          <a:xfrm>
            <a:off x="351005" y="2625648"/>
            <a:ext cx="6094518" cy="34163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Xicuco significa ombligo en </a:t>
            </a:r>
            <a:r>
              <a:rPr lang="es-MX" sz="1200"/>
              <a:t>Náhuatl</a:t>
            </a:r>
            <a:r>
              <a:rPr b="0" i="0" lang="es-MX" sz="1200" u="none" cap="none" strike="noStrike">
                <a:solidFill>
                  <a:srgbClr val="000000"/>
                </a:solidFill>
                <a:latin typeface="Arial"/>
                <a:ea typeface="Arial"/>
                <a:cs typeface="Arial"/>
                <a:sym typeface="Arial"/>
              </a:rPr>
              <a:t>, y se dice que este cerro es un lugar sagrado y que es el centro del Valle del Mezquital.</a:t>
            </a:r>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Cerro del Xicuco se encuentra en el municipio de Tezontepec, entre los municipios de Tlahuelilpan y Tula de Allende en el Estado de Hidalgo, México.</a:t>
            </a:r>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Cuenta la leyenda que en el cerro del Xicuco, existe una cueva en donde los que han logrado entrar ya no regresan, si estos son ambiciosos, pues en ella habita el diablo que les ofrece riquezas de todo tipo. Sí la ambición los domina y aceptan las riquezas, se quedan encantados, pero que si vencen las tentaciones que se les presentan logran salir inmensamente ricos.</a:t>
            </a:r>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En este cerro se realiza una ceremonia por las personas de Tezontepec de Aldama, este ritual prehispánico se lleva a cabo en el equinoccio de primavera, el 20 de Marzo a las 10 de la mañana, consiste en ir a pie desde las faldas del cerro, recorriendo la flora del lugar,  hasta la punta donde se puede apreciar una hermosa vista, dicho ritual se lleva </a:t>
            </a:r>
            <a:r>
              <a:rPr lang="es-MX" sz="1200"/>
              <a:t>a cabo</a:t>
            </a:r>
            <a:r>
              <a:rPr b="0" i="0" lang="es-MX" sz="1200" u="none" cap="none" strike="noStrike">
                <a:solidFill>
                  <a:srgbClr val="000000"/>
                </a:solidFill>
                <a:latin typeface="Arial"/>
                <a:ea typeface="Arial"/>
                <a:cs typeface="Arial"/>
                <a:sym typeface="Arial"/>
              </a:rPr>
              <a:t> para exaltar la mexicanidad y con ello agradecer al sol y a la tierra por las bondades que han dado a la humanidad, es para regresar al sol y a la tierra un poco de lo que nos han ofrecido, para esto las personas tiene que extender los brazos hacia el sol pidiendo energía y vitalidad haciendo oraciones. </a:t>
            </a:r>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352532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UBICACIÓN: </a:t>
            </a:r>
            <a:r>
              <a:rPr b="0" i="0" lang="es-MX" sz="950" u="none" cap="none" strike="noStrike">
                <a:solidFill>
                  <a:srgbClr val="000000"/>
                </a:solidFill>
                <a:latin typeface="Arial"/>
                <a:ea typeface="Arial"/>
                <a:cs typeface="Arial"/>
                <a:sym typeface="Arial"/>
              </a:rPr>
              <a:t>Principal 1, 42760 Tezontepec de Aldama, Hgo.</a:t>
            </a:r>
            <a:endParaRPr/>
          </a:p>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COORDENADAS : </a:t>
            </a:r>
            <a:r>
              <a:rPr b="0" i="0" lang="es-MX" sz="1050" u="none" cap="none" strike="noStrike">
                <a:solidFill>
                  <a:srgbClr val="000000"/>
                </a:solidFill>
                <a:latin typeface="Arial"/>
                <a:ea typeface="Arial"/>
                <a:cs typeface="Arial"/>
                <a:sym typeface="Arial"/>
              </a:rPr>
              <a:t>20°11'33.8"N 99°16'21.9"W</a:t>
            </a:r>
            <a:endParaRPr b="0" i="0" sz="950" u="none" cap="none" strike="noStrike">
              <a:solidFill>
                <a:srgbClr val="000000"/>
              </a:solidFill>
              <a:latin typeface="Arial"/>
              <a:ea typeface="Arial"/>
              <a:cs typeface="Arial"/>
              <a:sym typeface="Arial"/>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6109573" y="879648"/>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sp>
        <p:nvSpPr>
          <p:cNvPr id="28" name="Google Shape;28;p1"/>
          <p:cNvSpPr/>
          <p:nvPr/>
        </p:nvSpPr>
        <p:spPr>
          <a:xfrm>
            <a:off x="2612385" y="493793"/>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