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hrq2Rl2zYAkIWuy6Yx4BsgybIP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730778" y="198385"/>
            <a:ext cx="1187004" cy="395419"/>
          </a:xfrm>
          <a:prstGeom prst="rect">
            <a:avLst/>
          </a:prstGeom>
          <a:noFill/>
          <a:ln>
            <a:noFill/>
          </a:ln>
        </p:spPr>
      </p:pic>
      <p:pic>
        <p:nvPicPr>
          <p:cNvPr id="20" name="Google Shape;20;p1"/>
          <p:cNvPicPr preferRelativeResize="0"/>
          <p:nvPr/>
        </p:nvPicPr>
        <p:blipFill rotWithShape="1">
          <a:blip r:embed="rId4">
            <a:alphaModFix/>
          </a:blip>
          <a:srcRect b="0" l="0" r="0" t="0"/>
          <a:stretch/>
        </p:blipFill>
        <p:spPr>
          <a:xfrm>
            <a:off x="5632033" y="-28325"/>
            <a:ext cx="779065" cy="839930"/>
          </a:xfrm>
          <a:prstGeom prst="rect">
            <a:avLst/>
          </a:prstGeom>
          <a:noFill/>
          <a:ln>
            <a:noFill/>
          </a:ln>
        </p:spPr>
      </p:pic>
      <p:sp>
        <p:nvSpPr>
          <p:cNvPr id="21" name="Google Shape;21;p1"/>
          <p:cNvSpPr/>
          <p:nvPr/>
        </p:nvSpPr>
        <p:spPr>
          <a:xfrm>
            <a:off x="2747563" y="1295540"/>
            <a:ext cx="136287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ENCHILADAS</a:t>
            </a:r>
            <a:endParaRPr/>
          </a:p>
        </p:txBody>
      </p:sp>
      <p:sp>
        <p:nvSpPr>
          <p:cNvPr id="22" name="Google Shape;22;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 name="Google Shape;23;p1"/>
          <p:cNvSpPr/>
          <p:nvPr/>
        </p:nvSpPr>
        <p:spPr>
          <a:xfrm>
            <a:off x="596318" y="612926"/>
            <a:ext cx="2621230"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CLAVE: </a:t>
            </a:r>
            <a:r>
              <a:rPr b="0" i="0" lang="es-MX" sz="900" u="none" cap="none" strike="noStrike">
                <a:solidFill>
                  <a:srgbClr val="000000"/>
                </a:solidFill>
                <a:latin typeface="Arial"/>
                <a:ea typeface="Arial"/>
                <a:cs typeface="Arial"/>
                <a:sym typeface="Arial"/>
              </a:rPr>
              <a:t>ICAT-TLAH1</a:t>
            </a:r>
            <a:endParaRPr/>
          </a:p>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CATEGORÍA: </a:t>
            </a:r>
            <a:r>
              <a:rPr b="0" i="0" lang="es-MX" sz="9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SUBCATEGORÍA:  </a:t>
            </a:r>
            <a:r>
              <a:rPr b="0" i="0" lang="es-MX" sz="900" u="none" cap="none" strike="noStrike">
                <a:solidFill>
                  <a:srgbClr val="000000"/>
                </a:solidFill>
                <a:latin typeface="Arial"/>
                <a:ea typeface="Arial"/>
                <a:cs typeface="Arial"/>
                <a:sym typeface="Arial"/>
              </a:rPr>
              <a:t>USOS SOCIALES </a:t>
            </a:r>
            <a:endParaRPr/>
          </a:p>
        </p:txBody>
      </p:sp>
      <p:sp>
        <p:nvSpPr>
          <p:cNvPr id="24" name="Google Shape;24;p1"/>
          <p:cNvSpPr/>
          <p:nvPr/>
        </p:nvSpPr>
        <p:spPr>
          <a:xfrm>
            <a:off x="316580" y="2619171"/>
            <a:ext cx="6094518" cy="304698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Las enchiladas se derivan de la tortilla, cuyo origen se remonta a las civilizaciones precolombinas de Mesoamérica. Para algunos historiadores, las enchiladas fueron conocidas en el México, hay variedades que son pasadas al horno para gratinar el queso que se les agrega encima, o bien fundir el que tengan dentro. Aunque el proceso en sí varía significativamente de región en región.</a:t>
            </a:r>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El municipio de Tlahuelilpan es uno de los ochenta y cuatro municipios que conforman el estado de Hidalgo, en México, las enchiladas son un platillo típico no solo de Tlahuelilpan si no dentro del estado, la comida del lugar se distingue por ser de muy buen sabor.</a:t>
            </a:r>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Hay variedades que son pasadas al horno para gratinar el queso que se les agrega encima, o bien fundir el que tengan dentro. Aunque el proceso en sí varía significativamente de región en región, por lo general se tiene esa constante: tortillas fritas levemente, rellenas de un ingrediente principal y son sumergidas en salsa picante. </a:t>
            </a:r>
            <a:endParaRPr/>
          </a:p>
        </p:txBody>
      </p:sp>
      <p:sp>
        <p:nvSpPr>
          <p:cNvPr id="25" name="Google Shape;25;p1"/>
          <p:cNvSpPr/>
          <p:nvPr/>
        </p:nvSpPr>
        <p:spPr>
          <a:xfrm>
            <a:off x="351004" y="1836604"/>
            <a:ext cx="490093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UBICACIÓN: </a:t>
            </a:r>
            <a:r>
              <a:rPr b="0" i="0" lang="es-MX" sz="1000" u="none" cap="none" strike="noStrike">
                <a:solidFill>
                  <a:srgbClr val="000000"/>
                </a:solidFill>
                <a:latin typeface="Arial"/>
                <a:ea typeface="Arial"/>
                <a:cs typeface="Arial"/>
                <a:sym typeface="Arial"/>
              </a:rPr>
              <a:t>Av. San Francisco 41, Centro, 42780 Tlahuelilpan, Hgo.</a:t>
            </a:r>
            <a:endParaRPr/>
          </a:p>
          <a:p>
            <a:pPr indent="0" lvl="0" marL="0" marR="0" rtl="0" algn="l">
              <a:lnSpc>
                <a:spcPct val="100000"/>
              </a:lnSpc>
              <a:spcBef>
                <a:spcPts val="0"/>
              </a:spcBef>
              <a:spcAft>
                <a:spcPts val="0"/>
              </a:spcAft>
              <a:buClr>
                <a:srgbClr val="000000"/>
              </a:buClr>
              <a:buSzPts val="1000"/>
              <a:buFont typeface="Arial"/>
              <a:buNone/>
            </a:pPr>
            <a:r>
              <a:rPr b="1" lang="es-MX" sz="1000"/>
              <a:t>COORDENADAS</a:t>
            </a:r>
            <a:r>
              <a:rPr b="1" i="0" lang="es-MX" sz="1000" u="none" cap="none" strike="noStrike">
                <a:solidFill>
                  <a:srgbClr val="000000"/>
                </a:solidFill>
                <a:latin typeface="Arial"/>
                <a:ea typeface="Arial"/>
                <a:cs typeface="Arial"/>
                <a:sym typeface="Arial"/>
              </a:rPr>
              <a:t> : </a:t>
            </a:r>
            <a:r>
              <a:rPr b="0" i="0" lang="es-MX" sz="1000" u="none" cap="none" strike="noStrike">
                <a:solidFill>
                  <a:srgbClr val="000000"/>
                </a:solidFill>
                <a:latin typeface="Arial"/>
                <a:ea typeface="Arial"/>
                <a:cs typeface="Arial"/>
                <a:sym typeface="Arial"/>
              </a:rPr>
              <a:t>20°07'55.8"N 99°14'00.6"W</a:t>
            </a:r>
            <a:endParaRPr b="0" i="0" sz="1000" u="none" cap="none" strike="noStrike">
              <a:solidFill>
                <a:srgbClr val="000000"/>
              </a:solidFill>
              <a:latin typeface="Arial"/>
              <a:ea typeface="Arial"/>
              <a:cs typeface="Arial"/>
              <a:sym typeface="Arial"/>
            </a:endParaRPr>
          </a:p>
        </p:txBody>
      </p:sp>
      <p:sp>
        <p:nvSpPr>
          <p:cNvPr id="26" name="Google Shape;26;p1"/>
          <p:cNvSpPr/>
          <p:nvPr/>
        </p:nvSpPr>
        <p:spPr>
          <a:xfrm>
            <a:off x="1797168" y="19471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OBSERVATORIO DEL PATRIMONIO CULTURAL Y NATURAL DEL VALLE DE  MEZQUITAL</a:t>
            </a:r>
            <a:endParaRPr/>
          </a:p>
        </p:txBody>
      </p:sp>
      <p:sp>
        <p:nvSpPr>
          <p:cNvPr id="27" name="Google Shape;27;p1"/>
          <p:cNvSpPr/>
          <p:nvPr/>
        </p:nvSpPr>
        <p:spPr>
          <a:xfrm>
            <a:off x="5811233" y="801505"/>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sp>
        <p:nvSpPr>
          <p:cNvPr id="28" name="Google Shape;28;p1"/>
          <p:cNvSpPr/>
          <p:nvPr/>
        </p:nvSpPr>
        <p:spPr>
          <a:xfrm>
            <a:off x="2672693" y="493793"/>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