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Lst>
  <p:sldSz cy="9144000" cx="6858000"/>
  <p:notesSz cx="6858000" cy="9144000"/>
  <p:embeddedFontLst>
    <p:embeddedFont>
      <p:font typeface="Dosis"/>
      <p:regular r:id="rId6"/>
      <p:bold r:id="rId7"/>
    </p:embeddedFont>
    <p:embeddedFont>
      <p:font typeface="Roboto"/>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2" roundtripDataSignature="AMtx7mhN5VWTGxjd+wc3T/V92JWTeDF2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font" Target="fonts/Roboto-boldItalic.fntdata"/><Relationship Id="rId10" Type="http://schemas.openxmlformats.org/officeDocument/2006/relationships/font" Target="fonts/Roboto-italic.fntdata"/><Relationship Id="rId12" Type="http://customschemas.google.com/relationships/presentationmetadata" Target="metadata"/><Relationship Id="rId9" Type="http://schemas.openxmlformats.org/officeDocument/2006/relationships/font" Target="fonts/Roboto-bold.fntdata"/><Relationship Id="rId5" Type="http://schemas.openxmlformats.org/officeDocument/2006/relationships/slide" Target="slides/slide1.xml"/><Relationship Id="rId6" Type="http://schemas.openxmlformats.org/officeDocument/2006/relationships/font" Target="fonts/Dosis-regular.fntdata"/><Relationship Id="rId7" Type="http://schemas.openxmlformats.org/officeDocument/2006/relationships/font" Target="fonts/Dosis-bold.fntdata"/><Relationship Id="rId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 name="Shape 15"/>
        <p:cNvGrpSpPr/>
        <p:nvPr/>
      </p:nvGrpSpPr>
      <p:grpSpPr>
        <a:xfrm>
          <a:off x="0" y="0"/>
          <a:ext cx="0" cy="0"/>
          <a:chOff x="0" y="0"/>
          <a:chExt cx="0" cy="0"/>
        </a:xfrm>
      </p:grpSpPr>
      <p:sp>
        <p:nvSpPr>
          <p:cNvPr id="16" name="Google Shape;16;p1: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 name="Google Shape;1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3"/>
          <p:cNvSpPr/>
          <p:nvPr/>
        </p:nvSpPr>
        <p:spPr>
          <a:xfrm>
            <a:off x="-41306" y="-67733"/>
            <a:ext cx="2484469" cy="9270489"/>
          </a:xfrm>
          <a:custGeom>
            <a:rect b="b" l="l" r="r" t="t"/>
            <a:pathLst>
              <a:path extrusionOk="0" h="208586" w="132505">
                <a:moveTo>
                  <a:pt x="132505" y="207264"/>
                </a:moveTo>
                <a:lnTo>
                  <a:pt x="25063" y="0"/>
                </a:lnTo>
                <a:lnTo>
                  <a:pt x="0" y="202"/>
                </a:lnTo>
                <a:lnTo>
                  <a:pt x="1322" y="208586"/>
                </a:lnTo>
                <a:close/>
              </a:path>
            </a:pathLst>
          </a:custGeom>
          <a:solidFill>
            <a:srgbClr val="F3F3F3"/>
          </a:solidFill>
          <a:ln>
            <a:noFill/>
          </a:ln>
        </p:spPr>
      </p:sp>
      <p:sp>
        <p:nvSpPr>
          <p:cNvPr id="11" name="Google Shape;11;p3"/>
          <p:cNvSpPr/>
          <p:nvPr/>
        </p:nvSpPr>
        <p:spPr>
          <a:xfrm flipH="1">
            <a:off x="-677653" y="-31219"/>
            <a:ext cx="1319400" cy="1331733"/>
          </a:xfrm>
          <a:prstGeom prst="parallelogram">
            <a:avLst>
              <a:gd fmla="val 51542" name="adj"/>
            </a:avLst>
          </a:prstGeom>
          <a:solidFill>
            <a:srgbClr val="222222"/>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2" name="Google Shape;12;p3"/>
          <p:cNvSpPr/>
          <p:nvPr/>
        </p:nvSpPr>
        <p:spPr>
          <a:xfrm flipH="1">
            <a:off x="354101" y="-16933"/>
            <a:ext cx="388800" cy="1331733"/>
          </a:xfrm>
          <a:prstGeom prst="parallelogram">
            <a:avLst>
              <a:gd fmla="val 75009" name="adj"/>
            </a:avLst>
          </a:prstGeom>
          <a:solidFill>
            <a:srgbClr val="FF870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3" name="Google Shape;13;p3"/>
          <p:cNvSpPr/>
          <p:nvPr/>
        </p:nvSpPr>
        <p:spPr>
          <a:xfrm flipH="1">
            <a:off x="742781" y="8757067"/>
            <a:ext cx="6277275" cy="405333"/>
          </a:xfrm>
          <a:prstGeom prst="parallelogram">
            <a:avLst>
              <a:gd fmla="val 51542" name="adj"/>
            </a:avLst>
          </a:prstGeom>
          <a:solidFill>
            <a:srgbClr val="FF870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4" name="Google Shape;14;p3"/>
          <p:cNvSpPr txBox="1"/>
          <p:nvPr>
            <p:ph idx="12" type="sldNum"/>
          </p:nvPr>
        </p:nvSpPr>
        <p:spPr>
          <a:xfrm>
            <a:off x="0" y="0"/>
            <a:ext cx="446175" cy="13008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1pPr>
            <a:lvl2pPr indent="0" lvl="1" marL="0" marR="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2pPr>
            <a:lvl3pPr indent="0" lvl="2" marL="0" marR="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3pPr>
            <a:lvl4pPr indent="0" lvl="3" marL="0" marR="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4pPr>
            <a:lvl5pPr indent="0" lvl="4" marL="0" marR="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5pPr>
            <a:lvl6pPr indent="0" lvl="5" marL="0" marR="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6pPr>
            <a:lvl7pPr indent="0" lvl="6" marL="0" marR="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7pPr>
            <a:lvl8pPr indent="0" lvl="7" marL="0" marR="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8pPr>
            <a:lvl9pPr indent="0" lvl="8" marL="0" marR="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828675" y="490800"/>
            <a:ext cx="5043375" cy="1331733"/>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1pPr>
            <a:lvl2pPr lvl="1"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2pPr>
            <a:lvl3pPr lvl="2"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3pPr>
            <a:lvl4pPr lvl="3"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4pPr>
            <a:lvl5pPr lvl="4"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5pPr>
            <a:lvl6pPr lvl="5"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6pPr>
            <a:lvl7pPr lvl="6"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7pPr>
            <a:lvl8pPr lvl="7"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8pPr>
            <a:lvl9pPr lvl="8"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9pPr>
          </a:lstStyle>
          <a:p/>
        </p:txBody>
      </p:sp>
      <p:sp>
        <p:nvSpPr>
          <p:cNvPr id="7" name="Google Shape;7;p2"/>
          <p:cNvSpPr txBox="1"/>
          <p:nvPr>
            <p:ph idx="1" type="body"/>
          </p:nvPr>
        </p:nvSpPr>
        <p:spPr>
          <a:xfrm>
            <a:off x="828675" y="2133600"/>
            <a:ext cx="5686425" cy="6623467"/>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
              </a:spcBef>
              <a:spcAft>
                <a:spcPts val="0"/>
              </a:spcAft>
              <a:buClr>
                <a:srgbClr val="FF8700"/>
              </a:buClr>
              <a:buSzPts val="3000"/>
              <a:buFont typeface="Roboto"/>
              <a:buChar char="▸"/>
              <a:defRPr b="0" i="0" sz="3000" u="none" cap="none" strike="noStrike">
                <a:solidFill>
                  <a:srgbClr val="222222"/>
                </a:solidFill>
                <a:latin typeface="Roboto"/>
                <a:ea typeface="Roboto"/>
                <a:cs typeface="Roboto"/>
                <a:sym typeface="Roboto"/>
              </a:defRPr>
            </a:lvl1pPr>
            <a:lvl2pPr indent="-381000" lvl="1" marL="914400" marR="0" rtl="0" algn="l">
              <a:lnSpc>
                <a:spcPct val="100000"/>
              </a:lnSpc>
              <a:spcBef>
                <a:spcPts val="0"/>
              </a:spcBef>
              <a:spcAft>
                <a:spcPts val="0"/>
              </a:spcAft>
              <a:buClr>
                <a:srgbClr val="FF8700"/>
              </a:buClr>
              <a:buSzPts val="2400"/>
              <a:buFont typeface="Roboto"/>
              <a:buChar char="▹"/>
              <a:defRPr b="0" i="0" sz="2400" u="none" cap="none" strike="noStrike">
                <a:solidFill>
                  <a:srgbClr val="222222"/>
                </a:solidFill>
                <a:latin typeface="Roboto"/>
                <a:ea typeface="Roboto"/>
                <a:cs typeface="Roboto"/>
                <a:sym typeface="Roboto"/>
              </a:defRPr>
            </a:lvl2pPr>
            <a:lvl3pPr indent="-381000" lvl="2" marL="1371600" marR="0" rtl="0" algn="l">
              <a:lnSpc>
                <a:spcPct val="100000"/>
              </a:lnSpc>
              <a:spcBef>
                <a:spcPts val="0"/>
              </a:spcBef>
              <a:spcAft>
                <a:spcPts val="0"/>
              </a:spcAft>
              <a:buClr>
                <a:srgbClr val="FF8700"/>
              </a:buClr>
              <a:buSzPts val="2400"/>
              <a:buFont typeface="Roboto"/>
              <a:buChar char="▹"/>
              <a:defRPr b="0" i="0" sz="2400" u="none" cap="none" strike="noStrike">
                <a:solidFill>
                  <a:srgbClr val="222222"/>
                </a:solidFill>
                <a:latin typeface="Roboto"/>
                <a:ea typeface="Roboto"/>
                <a:cs typeface="Roboto"/>
                <a:sym typeface="Roboto"/>
              </a:defRPr>
            </a:lvl3pPr>
            <a:lvl4pPr indent="-342900" lvl="3" marL="18288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4pPr>
            <a:lvl5pPr indent="-342900" lvl="4" marL="22860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5pPr>
            <a:lvl6pPr indent="-342900" lvl="5" marL="27432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6pPr>
            <a:lvl7pPr indent="-342900" lvl="6" marL="32004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7pPr>
            <a:lvl8pPr indent="-342900" lvl="7" marL="36576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8pPr>
            <a:lvl9pPr indent="-342900" lvl="8" marL="41148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9pPr>
          </a:lstStyle>
          <a:p/>
        </p:txBody>
      </p:sp>
      <p:sp>
        <p:nvSpPr>
          <p:cNvPr id="8" name="Google Shape;8;p2"/>
          <p:cNvSpPr txBox="1"/>
          <p:nvPr>
            <p:ph idx="12" type="sldNum"/>
          </p:nvPr>
        </p:nvSpPr>
        <p:spPr>
          <a:xfrm>
            <a:off x="0" y="0"/>
            <a:ext cx="446175" cy="13008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 name="Shape 18"/>
        <p:cNvGrpSpPr/>
        <p:nvPr/>
      </p:nvGrpSpPr>
      <p:grpSpPr>
        <a:xfrm>
          <a:off x="0" y="0"/>
          <a:ext cx="0" cy="0"/>
          <a:chOff x="0" y="0"/>
          <a:chExt cx="0" cy="0"/>
        </a:xfrm>
      </p:grpSpPr>
      <p:sp>
        <p:nvSpPr>
          <p:cNvPr id="19" name="Google Shape;19;p1"/>
          <p:cNvSpPr/>
          <p:nvPr/>
        </p:nvSpPr>
        <p:spPr>
          <a:xfrm flipH="1" rot="10800000">
            <a:off x="434872" y="1085262"/>
            <a:ext cx="6149103" cy="45719"/>
          </a:xfrm>
          <a:prstGeom prst="rect">
            <a:avLst/>
          </a:prstGeom>
          <a:solidFill>
            <a:srgbClr val="FF9900"/>
          </a:solidFill>
          <a:ln cap="flat" cmpd="sng" w="25400">
            <a:solidFill>
              <a:srgbClr val="FF99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 name="Google Shape;20;p1"/>
          <p:cNvSpPr txBox="1"/>
          <p:nvPr>
            <p:ph idx="12" type="sldNum"/>
          </p:nvPr>
        </p:nvSpPr>
        <p:spPr>
          <a:xfrm>
            <a:off x="0" y="2643188"/>
            <a:ext cx="446175" cy="548775"/>
          </a:xfrm>
          <a:prstGeom prst="rect">
            <a:avLst/>
          </a:prstGeom>
          <a:noFill/>
          <a:ln>
            <a:noFill/>
          </a:ln>
        </p:spPr>
        <p:txBody>
          <a:bodyPr anchorCtr="0" anchor="ctr" bIns="68550" lIns="68550" spcFirstLastPara="1" rIns="68550" wrap="square" tIns="68550">
            <a:noAutofit/>
          </a:bodyPr>
          <a:lstStyle/>
          <a:p>
            <a:pPr indent="0" lvl="0" marL="0" rtl="0" algn="ctr">
              <a:lnSpc>
                <a:spcPct val="100000"/>
              </a:lnSpc>
              <a:spcBef>
                <a:spcPts val="0"/>
              </a:spcBef>
              <a:spcAft>
                <a:spcPts val="0"/>
              </a:spcAft>
              <a:buSzPts val="900"/>
              <a:buNone/>
            </a:pPr>
            <a:fld id="{00000000-1234-1234-1234-123412341234}" type="slidenum">
              <a:rPr lang="es-MX"/>
              <a:t>‹#›</a:t>
            </a:fld>
            <a:endParaRPr/>
          </a:p>
        </p:txBody>
      </p:sp>
      <p:pic>
        <p:nvPicPr>
          <p:cNvPr id="21" name="Google Shape;21;p1"/>
          <p:cNvPicPr preferRelativeResize="0"/>
          <p:nvPr/>
        </p:nvPicPr>
        <p:blipFill rotWithShape="1">
          <a:blip r:embed="rId3">
            <a:alphaModFix/>
          </a:blip>
          <a:srcRect b="5061" l="0" r="18234" t="29397"/>
          <a:stretch/>
        </p:blipFill>
        <p:spPr>
          <a:xfrm>
            <a:off x="729381" y="170788"/>
            <a:ext cx="1187004" cy="395419"/>
          </a:xfrm>
          <a:prstGeom prst="rect">
            <a:avLst/>
          </a:prstGeom>
          <a:noFill/>
          <a:ln>
            <a:noFill/>
          </a:ln>
        </p:spPr>
      </p:pic>
      <p:sp>
        <p:nvSpPr>
          <p:cNvPr id="22" name="Google Shape;22;p1"/>
          <p:cNvSpPr/>
          <p:nvPr/>
        </p:nvSpPr>
        <p:spPr>
          <a:xfrm>
            <a:off x="729382" y="540551"/>
            <a:ext cx="3411694"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s-MX" sz="1000" u="none" cap="none" strike="noStrike">
                <a:solidFill>
                  <a:srgbClr val="000000"/>
                </a:solidFill>
                <a:latin typeface="Arial"/>
                <a:ea typeface="Arial"/>
                <a:cs typeface="Arial"/>
                <a:sym typeface="Arial"/>
              </a:rPr>
              <a:t>CLAVE: </a:t>
            </a:r>
            <a:r>
              <a:rPr b="0" i="0" lang="es-MX" sz="1000" u="none" cap="none" strike="noStrike">
                <a:solidFill>
                  <a:srgbClr val="000000"/>
                </a:solidFill>
                <a:latin typeface="Arial"/>
                <a:ea typeface="Arial"/>
                <a:cs typeface="Arial"/>
                <a:sym typeface="Arial"/>
              </a:rPr>
              <a:t>NSPROV-T1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s-MX" sz="1000" u="none" cap="none" strike="noStrike">
                <a:solidFill>
                  <a:srgbClr val="000000"/>
                </a:solidFill>
                <a:latin typeface="Arial"/>
                <a:ea typeface="Arial"/>
                <a:cs typeface="Arial"/>
                <a:sym typeface="Arial"/>
              </a:rPr>
              <a:t>CATEGORIA: </a:t>
            </a:r>
            <a:r>
              <a:rPr b="0" i="0" lang="es-MX" sz="1000" u="none" cap="none" strike="noStrike">
                <a:solidFill>
                  <a:srgbClr val="000000"/>
                </a:solidFill>
                <a:latin typeface="Arial"/>
                <a:ea typeface="Arial"/>
                <a:cs typeface="Arial"/>
                <a:sym typeface="Arial"/>
              </a:rPr>
              <a:t>NATURAL</a:t>
            </a:r>
            <a:r>
              <a:rPr b="1" i="0" lang="es-MX" sz="10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s-MX" sz="1000" u="none" cap="none" strike="noStrike">
                <a:solidFill>
                  <a:srgbClr val="000000"/>
                </a:solidFill>
                <a:latin typeface="Arial"/>
                <a:ea typeface="Arial"/>
                <a:cs typeface="Arial"/>
                <a:sym typeface="Arial"/>
              </a:rPr>
              <a:t>SUBCATEGORÍA:  </a:t>
            </a:r>
            <a:r>
              <a:rPr b="0" i="0" lang="es-MX" sz="1000" u="none" cap="none" strike="noStrike">
                <a:solidFill>
                  <a:srgbClr val="000000"/>
                </a:solidFill>
                <a:latin typeface="Arial"/>
                <a:ea typeface="Arial"/>
                <a:cs typeface="Arial"/>
                <a:sym typeface="Arial"/>
              </a:rPr>
              <a:t>SERVICIOS DE PROVISIÓN  </a:t>
            </a:r>
            <a:endParaRPr b="0" i="0" sz="1400" u="none" cap="none" strike="noStrike">
              <a:solidFill>
                <a:srgbClr val="000000"/>
              </a:solidFill>
              <a:latin typeface="Arial"/>
              <a:ea typeface="Arial"/>
              <a:cs typeface="Arial"/>
              <a:sym typeface="Arial"/>
            </a:endParaRPr>
          </a:p>
        </p:txBody>
      </p:sp>
      <p:sp>
        <p:nvSpPr>
          <p:cNvPr id="23" name="Google Shape;23;p1"/>
          <p:cNvSpPr/>
          <p:nvPr/>
        </p:nvSpPr>
        <p:spPr>
          <a:xfrm>
            <a:off x="462337" y="1354391"/>
            <a:ext cx="3925583" cy="198683"/>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4" name="Google Shape;24;p1"/>
          <p:cNvSpPr/>
          <p:nvPr/>
        </p:nvSpPr>
        <p:spPr>
          <a:xfrm>
            <a:off x="462335" y="1585496"/>
            <a:ext cx="3925585" cy="30831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5" name="Google Shape;25;p1"/>
          <p:cNvSpPr/>
          <p:nvPr/>
        </p:nvSpPr>
        <p:spPr>
          <a:xfrm>
            <a:off x="4422196" y="2849581"/>
            <a:ext cx="1978603" cy="147923"/>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chemeClr val="dk1"/>
                </a:solidFill>
                <a:latin typeface="Times New Roman"/>
                <a:ea typeface="Times New Roman"/>
                <a:cs typeface="Times New Roman"/>
                <a:sym typeface="Times New Roman"/>
              </a:rPr>
              <a:t>Temperatura:</a:t>
            </a:r>
            <a:endParaRPr b="0" i="0" sz="1400" u="none" cap="none" strike="noStrike">
              <a:solidFill>
                <a:srgbClr val="000000"/>
              </a:solidFill>
              <a:latin typeface="Arial"/>
              <a:ea typeface="Arial"/>
              <a:cs typeface="Arial"/>
              <a:sym typeface="Arial"/>
            </a:endParaRPr>
          </a:p>
        </p:txBody>
      </p:sp>
      <p:sp>
        <p:nvSpPr>
          <p:cNvPr id="26" name="Google Shape;26;p1"/>
          <p:cNvSpPr/>
          <p:nvPr/>
        </p:nvSpPr>
        <p:spPr>
          <a:xfrm>
            <a:off x="2536150" y="2143631"/>
            <a:ext cx="1851770" cy="199265"/>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chemeClr val="dk1"/>
                </a:solidFill>
                <a:latin typeface="Times New Roman"/>
                <a:ea typeface="Times New Roman"/>
                <a:cs typeface="Times New Roman"/>
                <a:sym typeface="Times New Roman"/>
              </a:rPr>
              <a:t>Precipitación pluvial:</a:t>
            </a:r>
            <a:endParaRPr b="0" i="0" sz="1400" u="none" cap="none" strike="noStrike">
              <a:solidFill>
                <a:srgbClr val="000000"/>
              </a:solidFill>
              <a:latin typeface="Arial"/>
              <a:ea typeface="Arial"/>
              <a:cs typeface="Arial"/>
              <a:sym typeface="Arial"/>
            </a:endParaRPr>
          </a:p>
        </p:txBody>
      </p:sp>
      <p:sp>
        <p:nvSpPr>
          <p:cNvPr id="27" name="Google Shape;27;p1"/>
          <p:cNvSpPr/>
          <p:nvPr/>
        </p:nvSpPr>
        <p:spPr>
          <a:xfrm>
            <a:off x="470095" y="2375371"/>
            <a:ext cx="3922806" cy="446223"/>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8" name="Google Shape;28;p1"/>
          <p:cNvSpPr/>
          <p:nvPr/>
        </p:nvSpPr>
        <p:spPr>
          <a:xfrm>
            <a:off x="391259" y="2318244"/>
            <a:ext cx="655949"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Times New Roman"/>
                <a:ea typeface="Times New Roman"/>
                <a:cs typeface="Times New Roman"/>
                <a:sym typeface="Times New Roman"/>
              </a:rPr>
              <a:t>Orografía:</a:t>
            </a:r>
            <a:endParaRPr b="0" i="0" sz="1400" u="none" cap="none" strike="noStrike">
              <a:solidFill>
                <a:srgbClr val="000000"/>
              </a:solidFill>
              <a:latin typeface="Arial"/>
              <a:ea typeface="Arial"/>
              <a:cs typeface="Arial"/>
              <a:sym typeface="Arial"/>
            </a:endParaRPr>
          </a:p>
        </p:txBody>
      </p:sp>
      <p:sp>
        <p:nvSpPr>
          <p:cNvPr id="29" name="Google Shape;29;p1"/>
          <p:cNvSpPr/>
          <p:nvPr/>
        </p:nvSpPr>
        <p:spPr>
          <a:xfrm>
            <a:off x="462337" y="2865300"/>
            <a:ext cx="3925092" cy="456396"/>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30" name="Google Shape;30;p1"/>
          <p:cNvSpPr/>
          <p:nvPr/>
        </p:nvSpPr>
        <p:spPr>
          <a:xfrm>
            <a:off x="436499" y="2834776"/>
            <a:ext cx="742511"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Times New Roman"/>
                <a:ea typeface="Times New Roman"/>
                <a:cs typeface="Times New Roman"/>
                <a:sym typeface="Times New Roman"/>
              </a:rPr>
              <a:t>Hidrografía:</a:t>
            </a:r>
            <a:endParaRPr b="0" i="0" sz="1400" u="none" cap="none" strike="noStrike">
              <a:solidFill>
                <a:srgbClr val="000000"/>
              </a:solidFill>
              <a:latin typeface="Arial"/>
              <a:ea typeface="Arial"/>
              <a:cs typeface="Arial"/>
              <a:sym typeface="Arial"/>
            </a:endParaRPr>
          </a:p>
        </p:txBody>
      </p:sp>
      <p:sp>
        <p:nvSpPr>
          <p:cNvPr id="31" name="Google Shape;31;p1"/>
          <p:cNvSpPr/>
          <p:nvPr/>
        </p:nvSpPr>
        <p:spPr>
          <a:xfrm>
            <a:off x="397436" y="1558984"/>
            <a:ext cx="1313180"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Times New Roman"/>
                <a:ea typeface="Times New Roman"/>
                <a:cs typeface="Times New Roman"/>
                <a:sym typeface="Times New Roman"/>
              </a:rPr>
              <a:t>Ubicación y Localización:</a:t>
            </a:r>
            <a:endParaRPr b="0" i="0" sz="1400" u="none" cap="none" strike="noStrike">
              <a:solidFill>
                <a:srgbClr val="000000"/>
              </a:solidFill>
              <a:latin typeface="Arial"/>
              <a:ea typeface="Arial"/>
              <a:cs typeface="Arial"/>
              <a:sym typeface="Arial"/>
            </a:endParaRPr>
          </a:p>
        </p:txBody>
      </p:sp>
      <p:sp>
        <p:nvSpPr>
          <p:cNvPr id="32" name="Google Shape;32;p1"/>
          <p:cNvSpPr/>
          <p:nvPr/>
        </p:nvSpPr>
        <p:spPr>
          <a:xfrm>
            <a:off x="4425643" y="1354391"/>
            <a:ext cx="1984379" cy="145213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33" name="Google Shape;33;p1"/>
          <p:cNvSpPr/>
          <p:nvPr/>
        </p:nvSpPr>
        <p:spPr>
          <a:xfrm>
            <a:off x="4425643" y="3403279"/>
            <a:ext cx="1984379" cy="342799"/>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Times New Roman"/>
              <a:ea typeface="Times New Roman"/>
              <a:cs typeface="Times New Roman"/>
              <a:sym typeface="Times New Roman"/>
            </a:endParaRPr>
          </a:p>
        </p:txBody>
      </p:sp>
      <p:sp>
        <p:nvSpPr>
          <p:cNvPr id="34" name="Google Shape;34;p1"/>
          <p:cNvSpPr/>
          <p:nvPr/>
        </p:nvSpPr>
        <p:spPr>
          <a:xfrm>
            <a:off x="4362124" y="3369449"/>
            <a:ext cx="1683474"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Times New Roman"/>
                <a:ea typeface="Times New Roman"/>
                <a:cs typeface="Times New Roman"/>
                <a:sym typeface="Times New Roman"/>
              </a:rPr>
              <a:t>Número de Habitantes o usuarios:</a:t>
            </a:r>
            <a:endParaRPr b="0" i="0" sz="1400" u="none" cap="none" strike="noStrike">
              <a:solidFill>
                <a:srgbClr val="000000"/>
              </a:solidFill>
              <a:latin typeface="Arial"/>
              <a:ea typeface="Arial"/>
              <a:cs typeface="Arial"/>
              <a:sym typeface="Arial"/>
            </a:endParaRPr>
          </a:p>
        </p:txBody>
      </p:sp>
      <p:sp>
        <p:nvSpPr>
          <p:cNvPr id="35" name="Google Shape;35;p1"/>
          <p:cNvSpPr/>
          <p:nvPr/>
        </p:nvSpPr>
        <p:spPr>
          <a:xfrm>
            <a:off x="463820" y="3819756"/>
            <a:ext cx="5946203" cy="584524"/>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36" name="Google Shape;36;p1"/>
          <p:cNvSpPr/>
          <p:nvPr/>
        </p:nvSpPr>
        <p:spPr>
          <a:xfrm>
            <a:off x="419699" y="3801169"/>
            <a:ext cx="1266693"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Times New Roman"/>
                <a:ea typeface="Times New Roman"/>
                <a:cs typeface="Times New Roman"/>
                <a:sym typeface="Times New Roman"/>
              </a:rPr>
              <a:t>Antecedentes Históricos:</a:t>
            </a:r>
            <a:endParaRPr b="0" i="0" sz="1400" u="none" cap="none" strike="noStrike">
              <a:solidFill>
                <a:srgbClr val="000000"/>
              </a:solidFill>
              <a:latin typeface="Arial"/>
              <a:ea typeface="Arial"/>
              <a:cs typeface="Arial"/>
              <a:sym typeface="Arial"/>
            </a:endParaRPr>
          </a:p>
        </p:txBody>
      </p:sp>
      <p:sp>
        <p:nvSpPr>
          <p:cNvPr id="37" name="Google Shape;37;p1"/>
          <p:cNvSpPr/>
          <p:nvPr/>
        </p:nvSpPr>
        <p:spPr>
          <a:xfrm>
            <a:off x="464501" y="4447340"/>
            <a:ext cx="2997534" cy="745928"/>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38" name="Google Shape;38;p1"/>
          <p:cNvSpPr/>
          <p:nvPr/>
        </p:nvSpPr>
        <p:spPr>
          <a:xfrm>
            <a:off x="410230" y="4402500"/>
            <a:ext cx="1494320"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Times New Roman"/>
                <a:ea typeface="Times New Roman"/>
                <a:cs typeface="Times New Roman"/>
                <a:sym typeface="Times New Roman"/>
              </a:rPr>
              <a:t>Descripción medio ambiental:</a:t>
            </a:r>
            <a:endParaRPr b="0" i="0" sz="1400" u="none" cap="none" strike="noStrike">
              <a:solidFill>
                <a:srgbClr val="000000"/>
              </a:solidFill>
              <a:latin typeface="Arial"/>
              <a:ea typeface="Arial"/>
              <a:cs typeface="Arial"/>
              <a:sym typeface="Arial"/>
            </a:endParaRPr>
          </a:p>
        </p:txBody>
      </p:sp>
      <p:sp>
        <p:nvSpPr>
          <p:cNvPr id="39" name="Google Shape;39;p1"/>
          <p:cNvSpPr/>
          <p:nvPr/>
        </p:nvSpPr>
        <p:spPr>
          <a:xfrm>
            <a:off x="464623" y="5242787"/>
            <a:ext cx="3805800" cy="4230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Times New Roman"/>
              <a:ea typeface="Times New Roman"/>
              <a:cs typeface="Times New Roman"/>
              <a:sym typeface="Times New Roman"/>
            </a:endParaRPr>
          </a:p>
        </p:txBody>
      </p:sp>
      <p:sp>
        <p:nvSpPr>
          <p:cNvPr id="40" name="Google Shape;40;p1"/>
          <p:cNvSpPr/>
          <p:nvPr/>
        </p:nvSpPr>
        <p:spPr>
          <a:xfrm>
            <a:off x="4322707" y="5242333"/>
            <a:ext cx="2087315" cy="424785"/>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Times New Roman"/>
              <a:ea typeface="Times New Roman"/>
              <a:cs typeface="Times New Roman"/>
              <a:sym typeface="Times New Roman"/>
            </a:endParaRPr>
          </a:p>
        </p:txBody>
      </p:sp>
      <p:sp>
        <p:nvSpPr>
          <p:cNvPr id="41" name="Google Shape;41;p1"/>
          <p:cNvSpPr/>
          <p:nvPr/>
        </p:nvSpPr>
        <p:spPr>
          <a:xfrm>
            <a:off x="470095" y="5715212"/>
            <a:ext cx="5954359" cy="540642"/>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42" name="Google Shape;42;p1"/>
          <p:cNvSpPr/>
          <p:nvPr/>
        </p:nvSpPr>
        <p:spPr>
          <a:xfrm>
            <a:off x="408450" y="5672150"/>
            <a:ext cx="27294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Times New Roman"/>
                <a:ea typeface="Times New Roman"/>
                <a:cs typeface="Times New Roman"/>
                <a:sym typeface="Times New Roman"/>
              </a:rPr>
              <a:t>Dinámicas socioculturales en torno al lugar natural:</a:t>
            </a:r>
            <a:endParaRPr b="0" i="0" sz="1400" u="none" cap="none" strike="noStrike">
              <a:solidFill>
                <a:srgbClr val="000000"/>
              </a:solidFill>
              <a:latin typeface="Arial"/>
              <a:ea typeface="Arial"/>
              <a:cs typeface="Arial"/>
              <a:sym typeface="Arial"/>
            </a:endParaRPr>
          </a:p>
        </p:txBody>
      </p:sp>
      <p:sp>
        <p:nvSpPr>
          <p:cNvPr id="43" name="Google Shape;43;p1"/>
          <p:cNvSpPr/>
          <p:nvPr/>
        </p:nvSpPr>
        <p:spPr>
          <a:xfrm>
            <a:off x="470095" y="6298414"/>
            <a:ext cx="2977179" cy="2376664"/>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44" name="Google Shape;44;p1"/>
          <p:cNvSpPr/>
          <p:nvPr/>
        </p:nvSpPr>
        <p:spPr>
          <a:xfrm>
            <a:off x="422073" y="6288755"/>
            <a:ext cx="771365"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Times New Roman"/>
                <a:ea typeface="Times New Roman"/>
                <a:cs typeface="Times New Roman"/>
                <a:sym typeface="Times New Roman"/>
              </a:rPr>
              <a:t>Justificación:</a:t>
            </a:r>
            <a:endParaRPr b="0" i="0" sz="1400" u="none" cap="none" strike="noStrike">
              <a:solidFill>
                <a:srgbClr val="000000"/>
              </a:solidFill>
              <a:latin typeface="Arial"/>
              <a:ea typeface="Arial"/>
              <a:cs typeface="Arial"/>
              <a:sym typeface="Arial"/>
            </a:endParaRPr>
          </a:p>
        </p:txBody>
      </p:sp>
      <p:sp>
        <p:nvSpPr>
          <p:cNvPr id="45" name="Google Shape;45;p1"/>
          <p:cNvSpPr/>
          <p:nvPr/>
        </p:nvSpPr>
        <p:spPr>
          <a:xfrm>
            <a:off x="464623" y="1927495"/>
            <a:ext cx="3922806" cy="183661"/>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chemeClr val="dk1"/>
                </a:solidFill>
                <a:latin typeface="Times New Roman"/>
                <a:ea typeface="Times New Roman"/>
                <a:cs typeface="Times New Roman"/>
                <a:sym typeface="Times New Roman"/>
              </a:rPr>
              <a:t>Coordenadas</a:t>
            </a:r>
            <a:r>
              <a:rPr b="0" i="0" lang="es-MX" sz="800" u="none" cap="none" strike="noStrike">
                <a:solidFill>
                  <a:schemeClr val="dk1"/>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46" name="Google Shape;46;p1"/>
          <p:cNvSpPr/>
          <p:nvPr/>
        </p:nvSpPr>
        <p:spPr>
          <a:xfrm>
            <a:off x="470095" y="2143631"/>
            <a:ext cx="2035421" cy="19512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chemeClr val="dk1"/>
                </a:solidFill>
                <a:latin typeface="Times New Roman"/>
                <a:ea typeface="Times New Roman"/>
                <a:cs typeface="Times New Roman"/>
                <a:sym typeface="Times New Roman"/>
              </a:rPr>
              <a:t>Clima:</a:t>
            </a:r>
            <a:endParaRPr b="0" i="0" sz="1400" u="none" cap="none" strike="noStrike">
              <a:solidFill>
                <a:srgbClr val="000000"/>
              </a:solidFill>
              <a:latin typeface="Arial"/>
              <a:ea typeface="Arial"/>
              <a:cs typeface="Arial"/>
              <a:sym typeface="Arial"/>
            </a:endParaRPr>
          </a:p>
        </p:txBody>
      </p:sp>
      <p:sp>
        <p:nvSpPr>
          <p:cNvPr id="47" name="Google Shape;47;p1"/>
          <p:cNvSpPr/>
          <p:nvPr/>
        </p:nvSpPr>
        <p:spPr>
          <a:xfrm>
            <a:off x="462338" y="3364718"/>
            <a:ext cx="3925091" cy="398942"/>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48" name="Google Shape;48;p1"/>
          <p:cNvSpPr/>
          <p:nvPr/>
        </p:nvSpPr>
        <p:spPr>
          <a:xfrm>
            <a:off x="387964" y="3368538"/>
            <a:ext cx="4073838"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Times New Roman"/>
                <a:ea typeface="Times New Roman"/>
                <a:cs typeface="Times New Roman"/>
                <a:sym typeface="Times New Roman"/>
              </a:rPr>
              <a:t>Flora y fauna: </a:t>
            </a:r>
            <a:r>
              <a:rPr b="0" i="0" lang="es-MX" sz="800" u="none" cap="none" strike="noStrike">
                <a:solidFill>
                  <a:srgbClr val="000000"/>
                </a:solidFill>
                <a:latin typeface="Times New Roman"/>
                <a:ea typeface="Times New Roman"/>
                <a:cs typeface="Times New Roman"/>
                <a:sym typeface="Times New Roman"/>
              </a:rPr>
              <a:t>El área cuenta los bosques de ahuehuetes y de sabinos gigantes; las cañadas con microclimas.</a:t>
            </a:r>
            <a:endParaRPr b="0" i="0" sz="1400" u="none" cap="none" strike="noStrike">
              <a:solidFill>
                <a:srgbClr val="000000"/>
              </a:solidFill>
              <a:latin typeface="Arial"/>
              <a:ea typeface="Arial"/>
              <a:cs typeface="Arial"/>
              <a:sym typeface="Arial"/>
            </a:endParaRPr>
          </a:p>
        </p:txBody>
      </p:sp>
      <p:sp>
        <p:nvSpPr>
          <p:cNvPr id="49" name="Google Shape;49;p1"/>
          <p:cNvSpPr/>
          <p:nvPr/>
        </p:nvSpPr>
        <p:spPr>
          <a:xfrm>
            <a:off x="3447274" y="4419739"/>
            <a:ext cx="2005677"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Times New Roman"/>
                <a:ea typeface="Times New Roman"/>
                <a:cs typeface="Times New Roman"/>
                <a:sym typeface="Times New Roman"/>
              </a:rPr>
              <a:t>Descripción contextual (social y cultural):</a:t>
            </a:r>
            <a:endParaRPr b="0" i="0" sz="1400" u="none" cap="none" strike="noStrike">
              <a:solidFill>
                <a:srgbClr val="000000"/>
              </a:solidFill>
              <a:latin typeface="Arial"/>
              <a:ea typeface="Arial"/>
              <a:cs typeface="Arial"/>
              <a:sym typeface="Arial"/>
            </a:endParaRPr>
          </a:p>
        </p:txBody>
      </p:sp>
      <p:sp>
        <p:nvSpPr>
          <p:cNvPr id="50" name="Google Shape;50;p1"/>
          <p:cNvSpPr/>
          <p:nvPr/>
        </p:nvSpPr>
        <p:spPr>
          <a:xfrm>
            <a:off x="4425643" y="3040564"/>
            <a:ext cx="1984379" cy="125527"/>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chemeClr val="dk1"/>
                </a:solidFill>
                <a:latin typeface="Times New Roman"/>
                <a:ea typeface="Times New Roman"/>
                <a:cs typeface="Times New Roman"/>
                <a:sym typeface="Times New Roman"/>
              </a:rPr>
              <a:t>Humedad:</a:t>
            </a:r>
            <a:endParaRPr b="0" i="0" sz="1400" u="none" cap="none" strike="noStrike">
              <a:solidFill>
                <a:srgbClr val="000000"/>
              </a:solidFill>
              <a:latin typeface="Arial"/>
              <a:ea typeface="Arial"/>
              <a:cs typeface="Arial"/>
              <a:sym typeface="Arial"/>
            </a:endParaRPr>
          </a:p>
        </p:txBody>
      </p:sp>
      <p:sp>
        <p:nvSpPr>
          <p:cNvPr id="51" name="Google Shape;51;p1"/>
          <p:cNvSpPr/>
          <p:nvPr/>
        </p:nvSpPr>
        <p:spPr>
          <a:xfrm>
            <a:off x="4425643" y="3205502"/>
            <a:ext cx="1984379" cy="125527"/>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chemeClr val="dk1"/>
                </a:solidFill>
                <a:latin typeface="Times New Roman"/>
                <a:ea typeface="Times New Roman"/>
                <a:cs typeface="Times New Roman"/>
                <a:sym typeface="Times New Roman"/>
              </a:rPr>
              <a:t>Subcategoría:</a:t>
            </a:r>
            <a:endParaRPr b="0" i="0" sz="1400" u="none" cap="none" strike="noStrike">
              <a:solidFill>
                <a:srgbClr val="000000"/>
              </a:solidFill>
              <a:latin typeface="Arial"/>
              <a:ea typeface="Arial"/>
              <a:cs typeface="Arial"/>
              <a:sym typeface="Arial"/>
            </a:endParaRPr>
          </a:p>
        </p:txBody>
      </p:sp>
      <p:sp>
        <p:nvSpPr>
          <p:cNvPr id="52" name="Google Shape;52;p1"/>
          <p:cNvSpPr/>
          <p:nvPr/>
        </p:nvSpPr>
        <p:spPr>
          <a:xfrm>
            <a:off x="412250" y="5221475"/>
            <a:ext cx="15537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Times New Roman"/>
                <a:ea typeface="Times New Roman"/>
                <a:cs typeface="Times New Roman"/>
                <a:sym typeface="Times New Roman"/>
              </a:rPr>
              <a:t>Uso: </a:t>
            </a:r>
            <a:r>
              <a:rPr lang="es-MX" sz="800">
                <a:latin typeface="Times New Roman"/>
                <a:ea typeface="Times New Roman"/>
                <a:cs typeface="Times New Roman"/>
                <a:sym typeface="Times New Roman"/>
              </a:rPr>
              <a:t>N</a:t>
            </a:r>
            <a:r>
              <a:rPr b="0" i="0" lang="es-MX" sz="800" u="none" cap="none" strike="noStrike">
                <a:solidFill>
                  <a:srgbClr val="000000"/>
                </a:solidFill>
                <a:latin typeface="Times New Roman"/>
                <a:ea typeface="Times New Roman"/>
                <a:cs typeface="Times New Roman"/>
                <a:sym typeface="Times New Roman"/>
              </a:rPr>
              <a:t>atural y recreación. </a:t>
            </a:r>
            <a:endParaRPr b="0" i="0" sz="1400" u="none" cap="none" strike="noStrike">
              <a:solidFill>
                <a:srgbClr val="000000"/>
              </a:solidFill>
              <a:latin typeface="Arial"/>
              <a:ea typeface="Arial"/>
              <a:cs typeface="Arial"/>
              <a:sym typeface="Arial"/>
            </a:endParaRPr>
          </a:p>
        </p:txBody>
      </p:sp>
      <p:sp>
        <p:nvSpPr>
          <p:cNvPr id="53" name="Google Shape;53;p1"/>
          <p:cNvSpPr/>
          <p:nvPr/>
        </p:nvSpPr>
        <p:spPr>
          <a:xfrm>
            <a:off x="4297681" y="5221481"/>
            <a:ext cx="1298753"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Times New Roman"/>
                <a:ea typeface="Times New Roman"/>
                <a:cs typeface="Times New Roman"/>
                <a:sym typeface="Times New Roman"/>
              </a:rPr>
              <a:t>Perímetro y dimensiones:</a:t>
            </a:r>
            <a:endParaRPr b="0" i="0" sz="1400" u="none" cap="none" strike="noStrike">
              <a:solidFill>
                <a:srgbClr val="000000"/>
              </a:solidFill>
              <a:latin typeface="Arial"/>
              <a:ea typeface="Arial"/>
              <a:cs typeface="Arial"/>
              <a:sym typeface="Arial"/>
            </a:endParaRPr>
          </a:p>
        </p:txBody>
      </p:sp>
      <p:sp>
        <p:nvSpPr>
          <p:cNvPr id="54" name="Google Shape;54;p1"/>
          <p:cNvSpPr/>
          <p:nvPr/>
        </p:nvSpPr>
        <p:spPr>
          <a:xfrm>
            <a:off x="3510951" y="4447339"/>
            <a:ext cx="2899071" cy="745075"/>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55" name="Google Shape;55;p1"/>
          <p:cNvSpPr/>
          <p:nvPr/>
        </p:nvSpPr>
        <p:spPr>
          <a:xfrm>
            <a:off x="1590150" y="1595550"/>
            <a:ext cx="2945439"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s-MX" sz="800" u="none" cap="none" strike="noStrike">
                <a:solidFill>
                  <a:srgbClr val="000000"/>
                </a:solidFill>
                <a:latin typeface="Times New Roman"/>
                <a:ea typeface="Times New Roman"/>
                <a:cs typeface="Times New Roman"/>
                <a:sym typeface="Times New Roman"/>
              </a:rPr>
              <a:t>Xochitlán de las Flores, Tula de Allende, Hidalgo</a:t>
            </a:r>
            <a:endParaRPr b="0" i="0" sz="800" u="none" cap="none" strike="noStrike">
              <a:solidFill>
                <a:srgbClr val="000000"/>
              </a:solidFill>
              <a:latin typeface="Times New Roman"/>
              <a:ea typeface="Times New Roman"/>
              <a:cs typeface="Times New Roman"/>
              <a:sym typeface="Times New Roman"/>
            </a:endParaRPr>
          </a:p>
        </p:txBody>
      </p:sp>
      <p:sp>
        <p:nvSpPr>
          <p:cNvPr id="56" name="Google Shape;56;p1"/>
          <p:cNvSpPr/>
          <p:nvPr/>
        </p:nvSpPr>
        <p:spPr>
          <a:xfrm>
            <a:off x="1104826" y="1907154"/>
            <a:ext cx="2525312"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800"/>
              <a:buFont typeface="Arial"/>
              <a:buNone/>
            </a:pPr>
            <a:r>
              <a:rPr b="0" i="0" lang="es-MX" sz="800" u="none" cap="none" strike="noStrike">
                <a:solidFill>
                  <a:schemeClr val="dk1"/>
                </a:solidFill>
                <a:latin typeface="Arial"/>
                <a:ea typeface="Arial"/>
                <a:cs typeface="Arial"/>
                <a:sym typeface="Arial"/>
              </a:rPr>
              <a:t>20°02'17.6"N  99°26'40.9"W</a:t>
            </a:r>
            <a:endParaRPr b="0" i="0" sz="700" u="none" cap="none" strike="noStrike">
              <a:solidFill>
                <a:srgbClr val="000000"/>
              </a:solidFill>
              <a:latin typeface="Times New Roman"/>
              <a:ea typeface="Times New Roman"/>
              <a:cs typeface="Times New Roman"/>
              <a:sym typeface="Times New Roman"/>
            </a:endParaRPr>
          </a:p>
        </p:txBody>
      </p:sp>
      <p:sp>
        <p:nvSpPr>
          <p:cNvPr id="57" name="Google Shape;57;p1"/>
          <p:cNvSpPr/>
          <p:nvPr/>
        </p:nvSpPr>
        <p:spPr>
          <a:xfrm>
            <a:off x="950444" y="2134941"/>
            <a:ext cx="1354496"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s-MX" sz="800" u="none" cap="none" strike="noStrike">
                <a:solidFill>
                  <a:srgbClr val="000000"/>
                </a:solidFill>
                <a:latin typeface="Times New Roman"/>
                <a:ea typeface="Times New Roman"/>
                <a:cs typeface="Times New Roman"/>
                <a:sym typeface="Times New Roman"/>
              </a:rPr>
              <a:t>Templado-húmedo </a:t>
            </a:r>
            <a:endParaRPr b="0" i="0" sz="1400" u="none" cap="none" strike="noStrike">
              <a:solidFill>
                <a:srgbClr val="000000"/>
              </a:solidFill>
              <a:latin typeface="Arial"/>
              <a:ea typeface="Arial"/>
              <a:cs typeface="Arial"/>
              <a:sym typeface="Arial"/>
            </a:endParaRPr>
          </a:p>
        </p:txBody>
      </p:sp>
      <p:sp>
        <p:nvSpPr>
          <p:cNvPr id="58" name="Google Shape;58;p1"/>
          <p:cNvSpPr/>
          <p:nvPr/>
        </p:nvSpPr>
        <p:spPr>
          <a:xfrm>
            <a:off x="3522488" y="2134826"/>
            <a:ext cx="524503"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s-MX" sz="800" u="none" cap="none" strike="noStrike">
                <a:solidFill>
                  <a:srgbClr val="000000"/>
                </a:solidFill>
                <a:latin typeface="Times New Roman"/>
                <a:ea typeface="Times New Roman"/>
                <a:cs typeface="Times New Roman"/>
                <a:sym typeface="Times New Roman"/>
              </a:rPr>
              <a:t>480 mm</a:t>
            </a:r>
            <a:endParaRPr b="0" i="0" sz="1400" u="none" cap="none" strike="noStrike">
              <a:solidFill>
                <a:srgbClr val="000000"/>
              </a:solidFill>
              <a:latin typeface="Arial"/>
              <a:ea typeface="Arial"/>
              <a:cs typeface="Arial"/>
              <a:sym typeface="Arial"/>
            </a:endParaRPr>
          </a:p>
        </p:txBody>
      </p:sp>
      <p:sp>
        <p:nvSpPr>
          <p:cNvPr id="59" name="Google Shape;59;p1"/>
          <p:cNvSpPr/>
          <p:nvPr/>
        </p:nvSpPr>
        <p:spPr>
          <a:xfrm>
            <a:off x="5184858" y="2820557"/>
            <a:ext cx="1354496"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s-MX" sz="800" u="none" cap="none" strike="noStrike">
                <a:solidFill>
                  <a:srgbClr val="000000"/>
                </a:solidFill>
                <a:latin typeface="Times New Roman"/>
                <a:ea typeface="Times New Roman"/>
                <a:cs typeface="Times New Roman"/>
                <a:sym typeface="Times New Roman"/>
              </a:rPr>
              <a:t>Entre 17 y 20°C. </a:t>
            </a:r>
            <a:endParaRPr b="0" i="0" sz="1400" u="none" cap="none" strike="noStrike">
              <a:solidFill>
                <a:srgbClr val="000000"/>
              </a:solidFill>
              <a:latin typeface="Arial"/>
              <a:ea typeface="Arial"/>
              <a:cs typeface="Arial"/>
              <a:sym typeface="Arial"/>
            </a:endParaRPr>
          </a:p>
        </p:txBody>
      </p:sp>
      <p:sp>
        <p:nvSpPr>
          <p:cNvPr id="60" name="Google Shape;60;p1"/>
          <p:cNvSpPr/>
          <p:nvPr/>
        </p:nvSpPr>
        <p:spPr>
          <a:xfrm>
            <a:off x="5209602" y="3002289"/>
            <a:ext cx="1044549"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s-MX" sz="800" u="none" cap="none" strike="noStrike">
                <a:solidFill>
                  <a:srgbClr val="000000"/>
                </a:solidFill>
                <a:latin typeface="Times New Roman"/>
                <a:ea typeface="Times New Roman"/>
                <a:cs typeface="Times New Roman"/>
                <a:sym typeface="Times New Roman"/>
              </a:rPr>
              <a:t> 33 % </a:t>
            </a:r>
            <a:endParaRPr b="0" i="0" sz="1400" u="none" cap="none" strike="noStrike">
              <a:solidFill>
                <a:srgbClr val="000000"/>
              </a:solidFill>
              <a:latin typeface="Arial"/>
              <a:ea typeface="Arial"/>
              <a:cs typeface="Arial"/>
              <a:sym typeface="Arial"/>
            </a:endParaRPr>
          </a:p>
        </p:txBody>
      </p:sp>
      <p:sp>
        <p:nvSpPr>
          <p:cNvPr id="61" name="Google Shape;61;p1"/>
          <p:cNvSpPr/>
          <p:nvPr/>
        </p:nvSpPr>
        <p:spPr>
          <a:xfrm>
            <a:off x="5093740" y="3153449"/>
            <a:ext cx="1354496"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s-MX" sz="800" u="none" cap="none" strike="noStrike">
                <a:solidFill>
                  <a:srgbClr val="000000"/>
                </a:solidFill>
                <a:latin typeface="Times New Roman"/>
                <a:ea typeface="Times New Roman"/>
                <a:cs typeface="Times New Roman"/>
                <a:sym typeface="Times New Roman"/>
              </a:rPr>
              <a:t> Servicios de provisión </a:t>
            </a:r>
            <a:endParaRPr b="0" i="0" sz="1400" u="none" cap="none" strike="noStrike">
              <a:solidFill>
                <a:srgbClr val="000000"/>
              </a:solidFill>
              <a:latin typeface="Arial"/>
              <a:ea typeface="Arial"/>
              <a:cs typeface="Arial"/>
              <a:sym typeface="Arial"/>
            </a:endParaRPr>
          </a:p>
        </p:txBody>
      </p:sp>
      <p:sp>
        <p:nvSpPr>
          <p:cNvPr id="62" name="Google Shape;62;p1"/>
          <p:cNvSpPr/>
          <p:nvPr/>
        </p:nvSpPr>
        <p:spPr>
          <a:xfrm>
            <a:off x="4535589" y="3498451"/>
            <a:ext cx="1840246" cy="21544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s-MX" sz="800" u="none" cap="none" strike="noStrike">
                <a:solidFill>
                  <a:srgbClr val="000000"/>
                </a:solidFill>
                <a:latin typeface="Times New Roman"/>
                <a:ea typeface="Times New Roman"/>
                <a:cs typeface="Times New Roman"/>
                <a:sym typeface="Times New Roman"/>
              </a:rPr>
              <a:t>  28646 hab. Aproximadamente</a:t>
            </a:r>
            <a:endParaRPr b="0" i="0" sz="1400" u="none" cap="none" strike="noStrike">
              <a:solidFill>
                <a:srgbClr val="000000"/>
              </a:solidFill>
              <a:latin typeface="Arial"/>
              <a:ea typeface="Arial"/>
              <a:cs typeface="Arial"/>
              <a:sym typeface="Arial"/>
            </a:endParaRPr>
          </a:p>
        </p:txBody>
      </p:sp>
      <p:sp>
        <p:nvSpPr>
          <p:cNvPr id="63" name="Google Shape;63;p1"/>
          <p:cNvSpPr/>
          <p:nvPr/>
        </p:nvSpPr>
        <p:spPr>
          <a:xfrm>
            <a:off x="419849" y="3903250"/>
            <a:ext cx="6021429"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800"/>
              <a:buFont typeface="Arial"/>
              <a:buNone/>
            </a:pPr>
            <a:r>
              <a:rPr b="0" i="0" lang="es-MX" sz="800" u="none" cap="none" strike="noStrike">
                <a:solidFill>
                  <a:srgbClr val="000000"/>
                </a:solidFill>
                <a:latin typeface="Times New Roman"/>
                <a:ea typeface="Times New Roman"/>
                <a:cs typeface="Times New Roman"/>
                <a:sym typeface="Times New Roman"/>
              </a:rPr>
              <a:t>Las cascadas son producto de la accidentada topografía por la que tiene que pasar la cuenca del río Rosas, uno de los que llega a la Presa Endhó, junto con el río Tula y el arroyo Grande, estas aguas del río Rosas nacen en los manantiales de San Francisco del estado de México, cabe mencionar que este lugar se encuentra en los límites del estado de Hidalgo y el estado de México</a:t>
            </a:r>
            <a:r>
              <a:rPr b="0" i="0" lang="es-MX" sz="800" u="none" cap="none" strike="noStrike">
                <a:solidFill>
                  <a:srgbClr val="000000"/>
                </a:solidFill>
                <a:latin typeface="Arial"/>
                <a:ea typeface="Arial"/>
                <a:cs typeface="Arial"/>
                <a:sym typeface="Arial"/>
              </a:rPr>
              <a:t>.</a:t>
            </a:r>
            <a:endParaRPr b="0" i="0" sz="800" u="none" cap="none" strike="noStrike">
              <a:solidFill>
                <a:srgbClr val="000000"/>
              </a:solidFill>
              <a:latin typeface="Times New Roman"/>
              <a:ea typeface="Times New Roman"/>
              <a:cs typeface="Times New Roman"/>
              <a:sym typeface="Times New Roman"/>
            </a:endParaRPr>
          </a:p>
        </p:txBody>
      </p:sp>
      <p:sp>
        <p:nvSpPr>
          <p:cNvPr id="64" name="Google Shape;64;p1"/>
          <p:cNvSpPr/>
          <p:nvPr/>
        </p:nvSpPr>
        <p:spPr>
          <a:xfrm>
            <a:off x="470095" y="6474558"/>
            <a:ext cx="2960092" cy="83099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800"/>
              <a:buFont typeface="Arial"/>
              <a:buNone/>
            </a:pPr>
            <a:r>
              <a:rPr b="0" i="0" lang="es-MX" sz="800" u="none" cap="none" strike="noStrike">
                <a:solidFill>
                  <a:srgbClr val="000000"/>
                </a:solidFill>
                <a:latin typeface="Times New Roman"/>
                <a:ea typeface="Times New Roman"/>
                <a:cs typeface="Times New Roman"/>
                <a:sym typeface="Times New Roman"/>
              </a:rPr>
              <a:t>lo más recomendable es que la visita se haga en transporte particular por la distancia ya mencionada, algunos tramos para llegar son de terracería y en algunas partes se pueden ver parcelas que poco a poco van dejando atrás el área urbana. La distancia desde el centro de Tula es de 10.5 Km aprox.</a:t>
            </a:r>
            <a:endParaRPr b="0" i="0" sz="8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Times New Roman"/>
              <a:ea typeface="Times New Roman"/>
              <a:cs typeface="Times New Roman"/>
              <a:sym typeface="Times New Roman"/>
            </a:endParaRPr>
          </a:p>
        </p:txBody>
      </p:sp>
      <p:sp>
        <p:nvSpPr>
          <p:cNvPr id="65" name="Google Shape;65;p1"/>
          <p:cNvSpPr/>
          <p:nvPr/>
        </p:nvSpPr>
        <p:spPr>
          <a:xfrm>
            <a:off x="1024243" y="2854721"/>
            <a:ext cx="3397953"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800"/>
              <a:buFont typeface="Arial"/>
              <a:buNone/>
            </a:pPr>
            <a:r>
              <a:rPr b="0" i="0" lang="es-MX" sz="800" u="none" cap="none" strike="noStrike">
                <a:solidFill>
                  <a:srgbClr val="000000"/>
                </a:solidFill>
                <a:latin typeface="Times New Roman"/>
                <a:ea typeface="Times New Roman"/>
                <a:cs typeface="Times New Roman"/>
                <a:sym typeface="Times New Roman"/>
              </a:rPr>
              <a:t>hay que pasar justamente por una pequeña cascada localizada en el naciente río llamado Arroyo Grande y más adelante se adentra en una espesa vegetación</a:t>
            </a:r>
            <a:endParaRPr b="0" i="0" sz="800" u="none" cap="none" strike="noStrike">
              <a:solidFill>
                <a:srgbClr val="000000"/>
              </a:solidFill>
              <a:latin typeface="Times New Roman"/>
              <a:ea typeface="Times New Roman"/>
              <a:cs typeface="Times New Roman"/>
              <a:sym typeface="Times New Roman"/>
            </a:endParaRPr>
          </a:p>
        </p:txBody>
      </p:sp>
      <p:sp>
        <p:nvSpPr>
          <p:cNvPr id="66" name="Google Shape;66;p1"/>
          <p:cNvSpPr/>
          <p:nvPr/>
        </p:nvSpPr>
        <p:spPr>
          <a:xfrm>
            <a:off x="392658" y="2397561"/>
            <a:ext cx="4086120"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s-MX" sz="800" u="none" cap="none" strike="noStrike">
                <a:solidFill>
                  <a:srgbClr val="000000"/>
                </a:solidFill>
                <a:latin typeface="Times New Roman"/>
                <a:ea typeface="Times New Roman"/>
                <a:cs typeface="Times New Roman"/>
                <a:sym typeface="Times New Roman"/>
              </a:rPr>
              <a:t>. </a:t>
            </a:r>
            <a:endParaRPr b="0" i="0" sz="800" u="none" cap="none" strike="noStrike">
              <a:solidFill>
                <a:srgbClr val="000000"/>
              </a:solidFill>
              <a:latin typeface="Times New Roman"/>
              <a:ea typeface="Times New Roman"/>
              <a:cs typeface="Times New Roman"/>
              <a:sym typeface="Times New Roman"/>
            </a:endParaRPr>
          </a:p>
        </p:txBody>
      </p:sp>
      <p:sp>
        <p:nvSpPr>
          <p:cNvPr id="67" name="Google Shape;67;p1"/>
          <p:cNvSpPr/>
          <p:nvPr/>
        </p:nvSpPr>
        <p:spPr>
          <a:xfrm>
            <a:off x="922484" y="2401996"/>
            <a:ext cx="368933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s-MX" sz="800" u="none" cap="none" strike="noStrike">
                <a:solidFill>
                  <a:srgbClr val="000000"/>
                </a:solidFill>
                <a:latin typeface="Times New Roman"/>
                <a:ea typeface="Times New Roman"/>
                <a:cs typeface="Times New Roman"/>
                <a:sym typeface="Times New Roman"/>
              </a:rPr>
              <a:t>Xochitlán de las Flores se encuentra a 2268 metros sobre el nivel del mar (SNM).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Times New Roman"/>
              <a:ea typeface="Times New Roman"/>
              <a:cs typeface="Times New Roman"/>
              <a:sym typeface="Times New Roman"/>
            </a:endParaRPr>
          </a:p>
        </p:txBody>
      </p:sp>
      <p:sp>
        <p:nvSpPr>
          <p:cNvPr id="68" name="Google Shape;68;p1"/>
          <p:cNvSpPr/>
          <p:nvPr/>
        </p:nvSpPr>
        <p:spPr>
          <a:xfrm>
            <a:off x="478216" y="5825018"/>
            <a:ext cx="5931805"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800"/>
              <a:buFont typeface="Arial"/>
              <a:buNone/>
            </a:pPr>
            <a:r>
              <a:rPr b="0" i="0" lang="es-MX" sz="800" u="none" cap="none" strike="noStrike">
                <a:solidFill>
                  <a:srgbClr val="000000"/>
                </a:solidFill>
                <a:latin typeface="Times New Roman"/>
                <a:ea typeface="Times New Roman"/>
                <a:cs typeface="Times New Roman"/>
                <a:sym typeface="Times New Roman"/>
              </a:rPr>
              <a:t>Las dinámicas que se realizan son de recreación principalmente, entre las actividades que se realizan estan: deportes extremos, senderismo guiado y libre, hospedaje, existe una tirolesa y renta de caballos para cabalgatas.</a:t>
            </a:r>
            <a:endParaRPr b="0" i="0" sz="8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Times New Roman"/>
              <a:ea typeface="Times New Roman"/>
              <a:cs typeface="Times New Roman"/>
              <a:sym typeface="Times New Roman"/>
            </a:endParaRPr>
          </a:p>
        </p:txBody>
      </p:sp>
      <p:sp>
        <p:nvSpPr>
          <p:cNvPr id="69" name="Google Shape;69;p1"/>
          <p:cNvSpPr/>
          <p:nvPr/>
        </p:nvSpPr>
        <p:spPr>
          <a:xfrm>
            <a:off x="403025" y="1326083"/>
            <a:ext cx="992579"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Times New Roman"/>
                <a:ea typeface="Times New Roman"/>
                <a:cs typeface="Times New Roman"/>
                <a:sym typeface="Times New Roman"/>
              </a:rPr>
              <a:t>Nombre del lugar:</a:t>
            </a:r>
            <a:endParaRPr b="0" i="0" sz="1400" u="none" cap="none" strike="noStrike">
              <a:solidFill>
                <a:srgbClr val="000000"/>
              </a:solidFill>
              <a:latin typeface="Arial"/>
              <a:ea typeface="Arial"/>
              <a:cs typeface="Arial"/>
              <a:sym typeface="Arial"/>
            </a:endParaRPr>
          </a:p>
        </p:txBody>
      </p:sp>
      <p:sp>
        <p:nvSpPr>
          <p:cNvPr id="70" name="Google Shape;70;p1"/>
          <p:cNvSpPr/>
          <p:nvPr/>
        </p:nvSpPr>
        <p:spPr>
          <a:xfrm>
            <a:off x="1220517" y="1346590"/>
            <a:ext cx="323937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s-MX" sz="800" u="none" cap="none" strike="noStrike">
                <a:solidFill>
                  <a:srgbClr val="000000"/>
                </a:solidFill>
                <a:latin typeface="Times New Roman"/>
                <a:ea typeface="Times New Roman"/>
                <a:cs typeface="Times New Roman"/>
                <a:sym typeface="Times New Roman"/>
              </a:rPr>
              <a:t>Cascadas de Rancho Campestre</a:t>
            </a:r>
            <a:endParaRPr b="0" i="0" sz="8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Times New Roman"/>
              <a:ea typeface="Times New Roman"/>
              <a:cs typeface="Times New Roman"/>
              <a:sym typeface="Times New Roman"/>
            </a:endParaRPr>
          </a:p>
        </p:txBody>
      </p:sp>
      <p:sp>
        <p:nvSpPr>
          <p:cNvPr id="71" name="Google Shape;71;p1"/>
          <p:cNvSpPr/>
          <p:nvPr/>
        </p:nvSpPr>
        <p:spPr>
          <a:xfrm>
            <a:off x="3497375" y="6305773"/>
            <a:ext cx="2927079" cy="2376664"/>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72" name="Google Shape;72;p1"/>
          <p:cNvSpPr/>
          <p:nvPr/>
        </p:nvSpPr>
        <p:spPr>
          <a:xfrm>
            <a:off x="3522488" y="6366836"/>
            <a:ext cx="797013"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Times New Roman"/>
                <a:ea typeface="Times New Roman"/>
                <a:cs typeface="Times New Roman"/>
                <a:sym typeface="Times New Roman"/>
              </a:rPr>
              <a:t>Localización :</a:t>
            </a:r>
            <a:endParaRPr b="0" i="0" sz="1400" u="none" cap="none" strike="noStrike">
              <a:solidFill>
                <a:srgbClr val="000000"/>
              </a:solidFill>
              <a:latin typeface="Arial"/>
              <a:ea typeface="Arial"/>
              <a:cs typeface="Arial"/>
              <a:sym typeface="Arial"/>
            </a:endParaRPr>
          </a:p>
        </p:txBody>
      </p:sp>
      <p:sp>
        <p:nvSpPr>
          <p:cNvPr id="73" name="Google Shape;73;p1"/>
          <p:cNvSpPr/>
          <p:nvPr/>
        </p:nvSpPr>
        <p:spPr>
          <a:xfrm>
            <a:off x="427756" y="4567406"/>
            <a:ext cx="3002431"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800"/>
              <a:buFont typeface="Arial"/>
              <a:buNone/>
            </a:pPr>
            <a:r>
              <a:rPr b="0" i="0" lang="es-MX" sz="800" u="none" cap="none" strike="noStrike">
                <a:solidFill>
                  <a:srgbClr val="000000"/>
                </a:solidFill>
                <a:latin typeface="Times New Roman"/>
                <a:ea typeface="Times New Roman"/>
                <a:cs typeface="Times New Roman"/>
                <a:sym typeface="Times New Roman"/>
              </a:rPr>
              <a:t>A lo largo del recorrido de este lugar se pueden ver cascadas, que es el motivo del nombre de este lugar, cañadas con microclimas, así como algunos riachuelos y pozos a la orilla del río.</a:t>
            </a:r>
            <a:endParaRPr b="0" i="0" sz="1400" u="none" cap="none" strike="noStrike">
              <a:solidFill>
                <a:srgbClr val="000000"/>
              </a:solidFill>
              <a:latin typeface="Arial"/>
              <a:ea typeface="Arial"/>
              <a:cs typeface="Arial"/>
              <a:sym typeface="Arial"/>
            </a:endParaRPr>
          </a:p>
        </p:txBody>
      </p:sp>
      <p:sp>
        <p:nvSpPr>
          <p:cNvPr id="74" name="Google Shape;74;p1"/>
          <p:cNvSpPr/>
          <p:nvPr/>
        </p:nvSpPr>
        <p:spPr>
          <a:xfrm>
            <a:off x="3514400" y="4561452"/>
            <a:ext cx="2873505" cy="5847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800"/>
              <a:buFont typeface="Arial"/>
              <a:buNone/>
            </a:pPr>
            <a:r>
              <a:rPr b="0" i="0" lang="es-MX" sz="800" u="none" cap="none" strike="noStrike">
                <a:solidFill>
                  <a:srgbClr val="000000"/>
                </a:solidFill>
                <a:latin typeface="Times New Roman"/>
                <a:ea typeface="Times New Roman"/>
                <a:cs typeface="Times New Roman"/>
                <a:sym typeface="Times New Roman"/>
              </a:rPr>
              <a:t>Las dinámicas que se realizan son de recreación principalmente, entre ellas estan: deportes extremos, senderismo guiado y libre, hospedaje, existe una tirolesa y renta de caballos para cabalgatas.</a:t>
            </a:r>
            <a:endParaRPr b="0" i="0" sz="800" u="none" cap="none" strike="noStrike">
              <a:solidFill>
                <a:srgbClr val="000000"/>
              </a:solidFill>
              <a:latin typeface="Times New Roman"/>
              <a:ea typeface="Times New Roman"/>
              <a:cs typeface="Times New Roman"/>
              <a:sym typeface="Times New Roman"/>
            </a:endParaRPr>
          </a:p>
        </p:txBody>
      </p:sp>
      <p:sp>
        <p:nvSpPr>
          <p:cNvPr id="75" name="Google Shape;75;p1"/>
          <p:cNvSpPr/>
          <p:nvPr/>
        </p:nvSpPr>
        <p:spPr>
          <a:xfrm>
            <a:off x="4246927" y="5353250"/>
            <a:ext cx="1840246" cy="21544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s-MX" sz="800" u="none" cap="none" strike="noStrike">
                <a:solidFill>
                  <a:srgbClr val="000000"/>
                </a:solidFill>
                <a:latin typeface="Times New Roman"/>
                <a:ea typeface="Times New Roman"/>
                <a:cs typeface="Times New Roman"/>
                <a:sym typeface="Times New Roman"/>
              </a:rPr>
              <a:t>60 hectáreas </a:t>
            </a:r>
            <a:endParaRPr b="0" i="0" sz="1400" u="none" cap="none" strike="noStrike">
              <a:solidFill>
                <a:srgbClr val="000000"/>
              </a:solidFill>
              <a:latin typeface="Arial"/>
              <a:ea typeface="Arial"/>
              <a:cs typeface="Arial"/>
              <a:sym typeface="Arial"/>
            </a:endParaRPr>
          </a:p>
        </p:txBody>
      </p:sp>
      <p:pic>
        <p:nvPicPr>
          <p:cNvPr id="76" name="Google Shape;76;p1"/>
          <p:cNvPicPr preferRelativeResize="0"/>
          <p:nvPr/>
        </p:nvPicPr>
        <p:blipFill rotWithShape="1">
          <a:blip r:embed="rId4">
            <a:alphaModFix/>
          </a:blip>
          <a:srcRect b="0" l="0" r="0" t="0"/>
          <a:stretch/>
        </p:blipFill>
        <p:spPr>
          <a:xfrm>
            <a:off x="4446947" y="1374286"/>
            <a:ext cx="1938096" cy="1442394"/>
          </a:xfrm>
          <a:prstGeom prst="rect">
            <a:avLst/>
          </a:prstGeom>
          <a:noFill/>
          <a:ln>
            <a:noFill/>
          </a:ln>
        </p:spPr>
      </p:pic>
      <p:pic>
        <p:nvPicPr>
          <p:cNvPr id="77" name="Google Shape;77;p1"/>
          <p:cNvPicPr preferRelativeResize="0"/>
          <p:nvPr/>
        </p:nvPicPr>
        <p:blipFill rotWithShape="1">
          <a:blip r:embed="rId5">
            <a:alphaModFix/>
          </a:blip>
          <a:srcRect b="17411" l="29681" r="36900" t="20088"/>
          <a:stretch/>
        </p:blipFill>
        <p:spPr>
          <a:xfrm>
            <a:off x="3892799" y="6531420"/>
            <a:ext cx="1969307" cy="2070731"/>
          </a:xfrm>
          <a:prstGeom prst="rect">
            <a:avLst/>
          </a:prstGeom>
          <a:noFill/>
          <a:ln>
            <a:noFill/>
          </a:ln>
        </p:spPr>
      </p:pic>
      <p:sp>
        <p:nvSpPr>
          <p:cNvPr id="78" name="Google Shape;78;p1"/>
          <p:cNvSpPr/>
          <p:nvPr/>
        </p:nvSpPr>
        <p:spPr>
          <a:xfrm>
            <a:off x="2789672" y="548890"/>
            <a:ext cx="1769329"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s-MX" sz="1000" u="none" cap="none" strike="noStrike">
                <a:solidFill>
                  <a:schemeClr val="dk1"/>
                </a:solidFill>
                <a:latin typeface="Arial"/>
                <a:ea typeface="Arial"/>
                <a:cs typeface="Arial"/>
                <a:sym typeface="Arial"/>
              </a:rPr>
              <a:t>LUGARES NATURALES</a:t>
            </a:r>
            <a:endParaRPr b="0" i="0" sz="1400" u="none" cap="none" strike="noStrike">
              <a:solidFill>
                <a:srgbClr val="000000"/>
              </a:solidFill>
              <a:latin typeface="Arial"/>
              <a:ea typeface="Arial"/>
              <a:cs typeface="Arial"/>
              <a:sym typeface="Arial"/>
            </a:endParaRPr>
          </a:p>
        </p:txBody>
      </p:sp>
      <p:pic>
        <p:nvPicPr>
          <p:cNvPr id="79" name="Google Shape;79;p1"/>
          <p:cNvPicPr preferRelativeResize="0"/>
          <p:nvPr/>
        </p:nvPicPr>
        <p:blipFill rotWithShape="1">
          <a:blip r:embed="rId6">
            <a:alphaModFix/>
          </a:blip>
          <a:srcRect b="0" l="0" r="0" t="0"/>
          <a:stretch/>
        </p:blipFill>
        <p:spPr>
          <a:xfrm>
            <a:off x="5511506" y="181929"/>
            <a:ext cx="628366" cy="677457"/>
          </a:xfrm>
          <a:prstGeom prst="rect">
            <a:avLst/>
          </a:prstGeom>
          <a:noFill/>
          <a:ln>
            <a:noFill/>
          </a:ln>
        </p:spPr>
      </p:pic>
      <p:sp>
        <p:nvSpPr>
          <p:cNvPr id="80" name="Google Shape;80;p1"/>
          <p:cNvSpPr/>
          <p:nvPr/>
        </p:nvSpPr>
        <p:spPr>
          <a:xfrm>
            <a:off x="1879039" y="203628"/>
            <a:ext cx="3669777"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s-MX" sz="1000" u="none" cap="none" strike="noStrike">
                <a:solidFill>
                  <a:srgbClr val="000000"/>
                </a:solidFill>
                <a:latin typeface="Arial"/>
                <a:ea typeface="Arial"/>
                <a:cs typeface="Arial"/>
                <a:sym typeface="Arial"/>
              </a:rPr>
              <a:t>CENTRO DE INFORMACIÓN CULTURAL Y NATURAL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s-MX" sz="1000" u="none" cap="none" strike="noStrike">
                <a:solidFill>
                  <a:srgbClr val="000000"/>
                </a:solidFill>
                <a:latin typeface="Arial"/>
                <a:ea typeface="Arial"/>
                <a:cs typeface="Arial"/>
                <a:sym typeface="Arial"/>
              </a:rPr>
              <a:t>DEL VALLE DE MEZQUITAL</a:t>
            </a:r>
            <a:endParaRPr b="0" i="0" sz="1400" u="none" cap="none" strike="noStrike">
              <a:solidFill>
                <a:srgbClr val="000000"/>
              </a:solidFill>
              <a:latin typeface="Arial"/>
              <a:ea typeface="Arial"/>
              <a:cs typeface="Arial"/>
              <a:sym typeface="Arial"/>
            </a:endParaRPr>
          </a:p>
        </p:txBody>
      </p:sp>
      <p:sp>
        <p:nvSpPr>
          <p:cNvPr id="81" name="Google Shape;81;p1"/>
          <p:cNvSpPr/>
          <p:nvPr/>
        </p:nvSpPr>
        <p:spPr>
          <a:xfrm>
            <a:off x="5915077" y="826992"/>
            <a:ext cx="668773"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s-MX" sz="1000" u="none" cap="none" strike="noStrike">
                <a:solidFill>
                  <a:srgbClr val="000000"/>
                </a:solidFill>
                <a:latin typeface="Arial"/>
                <a:ea typeface="Arial"/>
                <a:cs typeface="Arial"/>
                <a:sym typeface="Arial"/>
              </a:rPr>
              <a:t>PÁG. 1</a:t>
            </a:r>
            <a:endParaRPr b="0" i="0" sz="1000" u="none" cap="none" strike="noStrike">
              <a:solidFill>
                <a:srgbClr val="000000"/>
              </a:solidFill>
              <a:latin typeface="Arial"/>
              <a:ea typeface="Arial"/>
              <a:cs typeface="Arial"/>
              <a:sym typeface="Arial"/>
            </a:endParaRPr>
          </a:p>
        </p:txBody>
      </p:sp>
      <p:pic>
        <p:nvPicPr>
          <p:cNvPr id="82" name="Google Shape;82;p1"/>
          <p:cNvPicPr preferRelativeResize="0"/>
          <p:nvPr/>
        </p:nvPicPr>
        <p:blipFill rotWithShape="1">
          <a:blip r:embed="rId7">
            <a:alphaModFix/>
          </a:blip>
          <a:srcRect b="0" l="0" r="0" t="0"/>
          <a:stretch/>
        </p:blipFill>
        <p:spPr>
          <a:xfrm>
            <a:off x="6139872" y="309062"/>
            <a:ext cx="443978" cy="3642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illiam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DELL</dc:creator>
</cp:coreProperties>
</file>