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embeddedFontLst>
    <p:embeddedFont>
      <p:font typeface="Dosis"/>
      <p:regular r:id="rId6"/>
      <p:bold r:id="rId7"/>
    </p:embeddedFont>
    <p:embeddedFont>
      <p:font typeface="Roboto"/>
      <p:regular r:id="rId8"/>
      <p:bold r:id="rId9"/>
      <p:italic r:id="rId10"/>
      <p:boldItalic r:id="rId11"/>
    </p:embeddedFont>
    <p:embeddedFont>
      <p:font typeface="Teko"/>
      <p:regular r:id="rId12"/>
      <p:bold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4" roundtripDataSignature="AMtx7mib9cAeJ3gVJMU/yW9r50dT2CtoD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3" Type="http://schemas.openxmlformats.org/officeDocument/2006/relationships/font" Target="fonts/Teko-bold.fntdata"/><Relationship Id="rId12" Type="http://schemas.openxmlformats.org/officeDocument/2006/relationships/font" Target="fonts/Teko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Roboto-bold.fntdata"/><Relationship Id="rId14" Type="http://customschemas.google.com/relationships/presentationmetadata" Target="metadata"/><Relationship Id="rId5" Type="http://schemas.openxmlformats.org/officeDocument/2006/relationships/slide" Target="slides/slide1.xml"/><Relationship Id="rId6" Type="http://schemas.openxmlformats.org/officeDocument/2006/relationships/font" Target="fonts/Dosis-regular.fntdata"/><Relationship Id="rId7" Type="http://schemas.openxmlformats.org/officeDocument/2006/relationships/font" Target="fonts/Dosis-bold.fntdata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-41306" y="-67733"/>
            <a:ext cx="2484469" cy="9270489"/>
          </a:xfrm>
          <a:custGeom>
            <a:rect b="b" l="l" r="r" t="t"/>
            <a:pathLst>
              <a:path extrusionOk="0" h="208586" w="132505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1" name="Google Shape;11;p3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fmla="val 51542" name="adj"/>
            </a:avLst>
          </a:prstGeom>
          <a:solidFill>
            <a:srgbClr val="222222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fmla="val 75009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fmla="val 51542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b="0" i="0" sz="30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"/>
          <p:cNvPicPr preferRelativeResize="0"/>
          <p:nvPr/>
        </p:nvPicPr>
        <p:blipFill rotWithShape="1">
          <a:blip r:embed="rId3">
            <a:alphaModFix/>
          </a:blip>
          <a:srcRect b="5061" l="0" r="18234" t="29397"/>
          <a:stretch/>
        </p:blipFill>
        <p:spPr>
          <a:xfrm>
            <a:off x="675416" y="131984"/>
            <a:ext cx="1187004" cy="395419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1"/>
          <p:cNvSpPr/>
          <p:nvPr/>
        </p:nvSpPr>
        <p:spPr>
          <a:xfrm>
            <a:off x="744873" y="1035776"/>
            <a:ext cx="205505" cy="2154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s-MX" sz="800" u="none" cap="none" strike="noStrike">
                <a:solidFill>
                  <a:srgbClr val="000000"/>
                </a:solidFill>
                <a:latin typeface="Teko"/>
                <a:ea typeface="Teko"/>
                <a:cs typeface="Teko"/>
                <a:sym typeface="Teko"/>
              </a:rPr>
              <a:t> </a:t>
            </a:r>
            <a:endParaRPr b="0" i="0" sz="8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" name="Google Shape;21;p1"/>
          <p:cNvSpPr/>
          <p:nvPr/>
        </p:nvSpPr>
        <p:spPr>
          <a:xfrm flipH="1" rot="10800000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 cap="flat" cmpd="sng" w="254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/>
          <p:nvPr/>
        </p:nvSpPr>
        <p:spPr>
          <a:xfrm>
            <a:off x="682119" y="586061"/>
            <a:ext cx="3021981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CLAVE: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NSPROV-T1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CATEGOR</a:t>
            </a:r>
            <a:r>
              <a:rPr b="1" lang="es-MX" sz="900"/>
              <a:t>Í</a:t>
            </a: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NATURAL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lang="es-MX" sz="900"/>
              <a:t>SUBCATEGORÍA</a:t>
            </a: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SERVICIOS DE </a:t>
            </a:r>
            <a:r>
              <a:rPr lang="es-MX" sz="900"/>
              <a:t>PROVISIÓN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/>
          </a:p>
        </p:txBody>
      </p:sp>
      <p:sp>
        <p:nvSpPr>
          <p:cNvPr id="23" name="Google Shape;23;p1"/>
          <p:cNvSpPr/>
          <p:nvPr/>
        </p:nvSpPr>
        <p:spPr>
          <a:xfrm>
            <a:off x="1530884" y="1266534"/>
            <a:ext cx="3796232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MX" sz="1400" u="none" cap="none" strike="noStrike">
                <a:solidFill>
                  <a:srgbClr val="CC6600"/>
                </a:solidFill>
                <a:latin typeface="Arial"/>
                <a:ea typeface="Arial"/>
                <a:cs typeface="Arial"/>
                <a:sym typeface="Arial"/>
              </a:rPr>
              <a:t>CASCADAS DE RANCHO CAMPESTRE</a:t>
            </a:r>
            <a:endParaRPr/>
          </a:p>
        </p:txBody>
      </p:sp>
      <p:sp>
        <p:nvSpPr>
          <p:cNvPr id="24" name="Google Shape;24;p1"/>
          <p:cNvSpPr/>
          <p:nvPr/>
        </p:nvSpPr>
        <p:spPr>
          <a:xfrm>
            <a:off x="393763" y="1858860"/>
            <a:ext cx="3094117" cy="3847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UBICACIÓN: </a:t>
            </a:r>
            <a:r>
              <a:rPr b="0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TULA DE ALLENDE, HIDALGO</a:t>
            </a:r>
            <a:endParaRPr b="0" i="0" sz="9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950"/>
              <a:t>COORDENADAS</a:t>
            </a: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20°02'17.6"N  99°26'40.9"W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1"/>
          <p:cNvSpPr/>
          <p:nvPr/>
        </p:nvSpPr>
        <p:spPr>
          <a:xfrm>
            <a:off x="393763" y="2335134"/>
            <a:ext cx="6032000" cy="30469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Las cascadas de rancho campestre se encuentran ubicadas en el municipio de Tula de Allende, </a:t>
            </a:r>
            <a:r>
              <a:rPr lang="es-MX" sz="1200"/>
              <a:t>H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idalgo, casi en el límite entre el </a:t>
            </a:r>
            <a:r>
              <a:rPr lang="es-MX" sz="1200"/>
              <a:t>e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stado de Hidalgo y el </a:t>
            </a:r>
            <a:r>
              <a:rPr lang="es-MX" sz="1200"/>
              <a:t>e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stado de México. Esta zona tiene una accidentada topografía que da como resultado la existencia de algunas cascadas que forma el </a:t>
            </a:r>
            <a:r>
              <a:rPr lang="es-MX" sz="1200"/>
              <a:t>r</a:t>
            </a:r>
            <a:r>
              <a:rPr lang="es-MX" sz="1200"/>
              <a:t>ío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Rosas en su paso por estas tierras, este </a:t>
            </a:r>
            <a:r>
              <a:rPr lang="es-MX" sz="1200"/>
              <a:t>río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es uno de los que llegan a la presa Endhó junto con el </a:t>
            </a:r>
            <a:r>
              <a:rPr lang="es-MX" sz="1200"/>
              <a:t>río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Tula y el </a:t>
            </a:r>
            <a:r>
              <a:rPr lang="es-MX" sz="1200"/>
              <a:t>a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rroyo </a:t>
            </a:r>
            <a:r>
              <a:rPr lang="es-MX" sz="1200"/>
              <a:t>G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rande. Cabe mencionar que a lo largo del recorrido de este lugar se pueden ver cascadas, que es el motivo del nombre de este lugar, cañadas con microclimas, así como algunos riachuelos y pozos a la orilla del </a:t>
            </a:r>
            <a:r>
              <a:rPr lang="es-MX" sz="1200"/>
              <a:t>río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ofrecen un gran espectáculo. </a:t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vegetación también contribuye a la sensación de tranquilidad ya que se pueden encontrar ahuehuetes y sabinos de gran tamaño</a:t>
            </a:r>
            <a:r>
              <a:rPr lang="es-MX" sz="1200"/>
              <a:t> 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que brindan un ambiente muy cómodo. La importancia de este lugar es que además de la parte natural, este sitio ofrece un hermoso atractivo </a:t>
            </a:r>
            <a:r>
              <a:rPr lang="es-MX" sz="1200"/>
              <a:t>turístico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que genera una derrama económica que beneficia a la población en general.</a:t>
            </a:r>
            <a:endParaRPr/>
          </a:p>
        </p:txBody>
      </p:sp>
      <p:sp>
        <p:nvSpPr>
          <p:cNvPr id="26" name="Google Shape;26;p1"/>
          <p:cNvSpPr/>
          <p:nvPr/>
        </p:nvSpPr>
        <p:spPr>
          <a:xfrm>
            <a:off x="2789797" y="586033"/>
            <a:ext cx="1769329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LUGARES NATURALES</a:t>
            </a:r>
            <a:endParaRPr/>
          </a:p>
        </p:txBody>
      </p:sp>
      <p:pic>
        <p:nvPicPr>
          <p:cNvPr id="27" name="Google Shape;2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511631" y="219072"/>
            <a:ext cx="628366" cy="677457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1"/>
          <p:cNvSpPr/>
          <p:nvPr/>
        </p:nvSpPr>
        <p:spPr>
          <a:xfrm>
            <a:off x="1879164" y="240771"/>
            <a:ext cx="366977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CENTRO DE INFORMACIÓN CULTURAL Y NATURAL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 VALLE DE MEZQUITAL</a:t>
            </a:r>
            <a:endParaRPr/>
          </a:p>
        </p:txBody>
      </p:sp>
      <p:sp>
        <p:nvSpPr>
          <p:cNvPr id="29" name="Google Shape;29;p1"/>
          <p:cNvSpPr/>
          <p:nvPr/>
        </p:nvSpPr>
        <p:spPr>
          <a:xfrm>
            <a:off x="5915202" y="864135"/>
            <a:ext cx="668773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s-MX" sz="1000"/>
              <a:t>PÁG</a:t>
            </a: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. 1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0" name="Google Shape;30;p1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139997" y="346205"/>
            <a:ext cx="443978" cy="3642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</cp:coreProperties>
</file>